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342" r:id="rId2"/>
    <p:sldId id="666" r:id="rId3"/>
    <p:sldId id="546" r:id="rId4"/>
    <p:sldId id="667" r:id="rId5"/>
    <p:sldId id="611" r:id="rId6"/>
    <p:sldId id="609" r:id="rId7"/>
    <p:sldId id="604" r:id="rId8"/>
    <p:sldId id="656" r:id="rId9"/>
    <p:sldId id="661" r:id="rId10"/>
    <p:sldId id="664" r:id="rId11"/>
    <p:sldId id="665" r:id="rId12"/>
    <p:sldId id="659" r:id="rId13"/>
    <p:sldId id="628"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9AA"/>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902" autoAdjust="0"/>
    <p:restoredTop sz="81776"/>
  </p:normalViewPr>
  <p:slideViewPr>
    <p:cSldViewPr snapToGrid="0">
      <p:cViewPr varScale="1">
        <p:scale>
          <a:sx n="93" d="100"/>
          <a:sy n="93" d="100"/>
        </p:scale>
        <p:origin x="1680" y="84"/>
      </p:cViewPr>
      <p:guideLst/>
    </p:cSldViewPr>
  </p:slideViewPr>
  <p:notesTextViewPr>
    <p:cViewPr>
      <p:scale>
        <a:sx n="3" d="2"/>
        <a:sy n="3" d="2"/>
      </p:scale>
      <p:origin x="0" y="0"/>
    </p:cViewPr>
  </p:notesTextViewPr>
  <p:sorterViewPr>
    <p:cViewPr varScale="1">
      <p:scale>
        <a:sx n="100" d="100"/>
        <a:sy n="100" d="100"/>
      </p:scale>
      <p:origin x="0" y="-2086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5228EB-F6EC-374C-9CEF-E5A0A2AE4082}" type="doc">
      <dgm:prSet loTypeId="urn:microsoft.com/office/officeart/2005/8/layout/arrow3" loCatId="" qsTypeId="urn:microsoft.com/office/officeart/2005/8/quickstyle/simple1" qsCatId="simple" csTypeId="urn:microsoft.com/office/officeart/2005/8/colors/accent1_2" csCatId="accent1" phldr="1"/>
      <dgm:spPr/>
      <dgm:t>
        <a:bodyPr/>
        <a:lstStyle/>
        <a:p>
          <a:endParaRPr lang="en-US"/>
        </a:p>
      </dgm:t>
    </dgm:pt>
    <dgm:pt modelId="{E928B121-358C-8640-9A5A-0413A662910C}">
      <dgm:prSet phldrT="[Text]"/>
      <dgm:spPr/>
      <dgm:t>
        <a:bodyPr/>
        <a:lstStyle/>
        <a:p>
          <a:r>
            <a:rPr lang="en-US" dirty="0">
              <a:solidFill>
                <a:srgbClr val="92D050"/>
              </a:solidFill>
            </a:rPr>
            <a:t>Ship Traffic</a:t>
          </a:r>
        </a:p>
      </dgm:t>
    </dgm:pt>
    <dgm:pt modelId="{8B3C4CE1-0A0E-D146-B5BB-769FF3909E32}" type="parTrans" cxnId="{F23AAD90-3A46-9E47-92AA-22993147AD36}">
      <dgm:prSet/>
      <dgm:spPr/>
      <dgm:t>
        <a:bodyPr/>
        <a:lstStyle/>
        <a:p>
          <a:endParaRPr lang="en-US"/>
        </a:p>
      </dgm:t>
    </dgm:pt>
    <dgm:pt modelId="{A116EEFC-FB3C-1541-9300-7D25471C7452}" type="sibTrans" cxnId="{F23AAD90-3A46-9E47-92AA-22993147AD36}">
      <dgm:prSet/>
      <dgm:spPr/>
      <dgm:t>
        <a:bodyPr/>
        <a:lstStyle/>
        <a:p>
          <a:endParaRPr lang="en-US"/>
        </a:p>
      </dgm:t>
    </dgm:pt>
    <dgm:pt modelId="{E80DF8CE-1423-2844-8538-62A87CF63E3D}">
      <dgm:prSet phldrT="[Text]"/>
      <dgm:spPr/>
      <dgm:t>
        <a:bodyPr/>
        <a:lstStyle/>
        <a:p>
          <a:r>
            <a:rPr lang="en-US" dirty="0">
              <a:solidFill>
                <a:srgbClr val="FF0000"/>
              </a:solidFill>
            </a:rPr>
            <a:t>Situational Awareness</a:t>
          </a:r>
        </a:p>
      </dgm:t>
    </dgm:pt>
    <dgm:pt modelId="{E9158791-7C5C-864E-85DB-E9AD813091CE}" type="parTrans" cxnId="{81392A75-542F-3E47-8EA8-8C6F530525C4}">
      <dgm:prSet/>
      <dgm:spPr/>
      <dgm:t>
        <a:bodyPr/>
        <a:lstStyle/>
        <a:p>
          <a:endParaRPr lang="en-US"/>
        </a:p>
      </dgm:t>
    </dgm:pt>
    <dgm:pt modelId="{B6E45791-B6CC-7448-8DBD-57DBEDFD33EF}" type="sibTrans" cxnId="{81392A75-542F-3E47-8EA8-8C6F530525C4}">
      <dgm:prSet/>
      <dgm:spPr/>
      <dgm:t>
        <a:bodyPr/>
        <a:lstStyle/>
        <a:p>
          <a:endParaRPr lang="en-US"/>
        </a:p>
      </dgm:t>
    </dgm:pt>
    <dgm:pt modelId="{37D1048F-E937-4249-B97F-416E93584C50}">
      <dgm:prSet phldrT="[Text]"/>
      <dgm:spPr/>
      <dgm:t>
        <a:bodyPr/>
        <a:lstStyle/>
        <a:p>
          <a:r>
            <a:rPr lang="en-US" dirty="0"/>
            <a:t>LNG</a:t>
          </a:r>
        </a:p>
      </dgm:t>
    </dgm:pt>
    <dgm:pt modelId="{3D8EE1A4-FF8E-2646-9145-F323BB8A6059}" type="parTrans" cxnId="{1B02D5F0-A862-1F46-8E78-931D2DA3FBF8}">
      <dgm:prSet/>
      <dgm:spPr/>
      <dgm:t>
        <a:bodyPr/>
        <a:lstStyle/>
        <a:p>
          <a:endParaRPr lang="en-US"/>
        </a:p>
      </dgm:t>
    </dgm:pt>
    <dgm:pt modelId="{1A39F801-7E73-7D4C-AD9F-D369A52928AB}" type="sibTrans" cxnId="{1B02D5F0-A862-1F46-8E78-931D2DA3FBF8}">
      <dgm:prSet/>
      <dgm:spPr/>
      <dgm:t>
        <a:bodyPr/>
        <a:lstStyle/>
        <a:p>
          <a:endParaRPr lang="en-US"/>
        </a:p>
      </dgm:t>
    </dgm:pt>
    <dgm:pt modelId="{5F5FF93A-BF07-C54C-8DA2-069C1AB294B9}">
      <dgm:prSet phldrT="[Text]"/>
      <dgm:spPr/>
      <dgm:t>
        <a:bodyPr/>
        <a:lstStyle/>
        <a:p>
          <a:r>
            <a:rPr lang="en-US" dirty="0"/>
            <a:t>Tourism</a:t>
          </a:r>
        </a:p>
      </dgm:t>
    </dgm:pt>
    <dgm:pt modelId="{39D6B632-E921-074E-881A-7D1C15935A6C}" type="parTrans" cxnId="{30C38FCC-9288-A342-B3E5-34489FC53FF9}">
      <dgm:prSet/>
      <dgm:spPr/>
      <dgm:t>
        <a:bodyPr/>
        <a:lstStyle/>
        <a:p>
          <a:endParaRPr lang="en-US"/>
        </a:p>
      </dgm:t>
    </dgm:pt>
    <dgm:pt modelId="{EB5A1096-C7ED-EC4C-ABA3-DB9D3F77B67A}" type="sibTrans" cxnId="{30C38FCC-9288-A342-B3E5-34489FC53FF9}">
      <dgm:prSet/>
      <dgm:spPr/>
      <dgm:t>
        <a:bodyPr/>
        <a:lstStyle/>
        <a:p>
          <a:endParaRPr lang="en-US"/>
        </a:p>
      </dgm:t>
    </dgm:pt>
    <dgm:pt modelId="{45A1DF64-994F-564E-8890-AAFA65E4196A}">
      <dgm:prSet phldrT="[Text]"/>
      <dgm:spPr/>
      <dgm:t>
        <a:bodyPr/>
        <a:lstStyle/>
        <a:p>
          <a:r>
            <a:rPr lang="en-US" dirty="0"/>
            <a:t>Exploration</a:t>
          </a:r>
        </a:p>
      </dgm:t>
    </dgm:pt>
    <dgm:pt modelId="{33483DBF-E3D0-8E42-876B-E5E2A015FEA0}" type="parTrans" cxnId="{26F82425-99FC-4B43-AAAB-7BD64D90F58C}">
      <dgm:prSet/>
      <dgm:spPr/>
      <dgm:t>
        <a:bodyPr/>
        <a:lstStyle/>
        <a:p>
          <a:endParaRPr lang="en-US"/>
        </a:p>
      </dgm:t>
    </dgm:pt>
    <dgm:pt modelId="{99D6AFE6-97EC-FE46-9F67-721BFDD92F96}" type="sibTrans" cxnId="{26F82425-99FC-4B43-AAAB-7BD64D90F58C}">
      <dgm:prSet/>
      <dgm:spPr/>
      <dgm:t>
        <a:bodyPr/>
        <a:lstStyle/>
        <a:p>
          <a:endParaRPr lang="en-US"/>
        </a:p>
      </dgm:t>
    </dgm:pt>
    <dgm:pt modelId="{24F0FA7B-4273-7949-8C72-C740B8094262}">
      <dgm:prSet phldrT="[Text]"/>
      <dgm:spPr/>
      <dgm:t>
        <a:bodyPr/>
        <a:lstStyle/>
        <a:p>
          <a:r>
            <a:rPr lang="en-US" dirty="0"/>
            <a:t>Deterrence</a:t>
          </a:r>
        </a:p>
      </dgm:t>
    </dgm:pt>
    <dgm:pt modelId="{B77FBCC8-E73E-1144-9841-2E6E405DAF76}" type="parTrans" cxnId="{4E170C5F-F4C4-0B49-94E1-CAF28FC0EEDD}">
      <dgm:prSet/>
      <dgm:spPr/>
      <dgm:t>
        <a:bodyPr/>
        <a:lstStyle/>
        <a:p>
          <a:endParaRPr lang="en-US"/>
        </a:p>
      </dgm:t>
    </dgm:pt>
    <dgm:pt modelId="{881EEA4E-166A-5E48-BA9B-B97AB437840B}" type="sibTrans" cxnId="{4E170C5F-F4C4-0B49-94E1-CAF28FC0EEDD}">
      <dgm:prSet/>
      <dgm:spPr/>
      <dgm:t>
        <a:bodyPr/>
        <a:lstStyle/>
        <a:p>
          <a:endParaRPr lang="en-US"/>
        </a:p>
      </dgm:t>
    </dgm:pt>
    <dgm:pt modelId="{1F17E9B9-9F47-F543-95EF-CC2E4AC8B517}">
      <dgm:prSet phldrT="[Text]"/>
      <dgm:spPr/>
      <dgm:t>
        <a:bodyPr/>
        <a:lstStyle/>
        <a:p>
          <a:r>
            <a:rPr lang="en-US" dirty="0">
              <a:solidFill>
                <a:schemeClr val="tx1"/>
              </a:solidFill>
            </a:rPr>
            <a:t>Comms</a:t>
          </a:r>
        </a:p>
      </dgm:t>
    </dgm:pt>
    <dgm:pt modelId="{B51C9B0E-9925-6142-BD36-1A6270073C3A}" type="parTrans" cxnId="{B1F1C664-D1B7-054F-AAA8-4E8B5F01438D}">
      <dgm:prSet/>
      <dgm:spPr/>
      <dgm:t>
        <a:bodyPr/>
        <a:lstStyle/>
        <a:p>
          <a:endParaRPr lang="en-US"/>
        </a:p>
      </dgm:t>
    </dgm:pt>
    <dgm:pt modelId="{5F387829-ACBE-8443-99E4-BBEEEB1A76A3}" type="sibTrans" cxnId="{B1F1C664-D1B7-054F-AAA8-4E8B5F01438D}">
      <dgm:prSet/>
      <dgm:spPr/>
      <dgm:t>
        <a:bodyPr/>
        <a:lstStyle/>
        <a:p>
          <a:endParaRPr lang="en-US"/>
        </a:p>
      </dgm:t>
    </dgm:pt>
    <dgm:pt modelId="{3E8001EF-37DB-8544-A438-EAC5D12C2187}">
      <dgm:prSet phldrT="[Text]"/>
      <dgm:spPr/>
      <dgm:t>
        <a:bodyPr/>
        <a:lstStyle/>
        <a:p>
          <a:r>
            <a:rPr lang="en-US" dirty="0">
              <a:solidFill>
                <a:schemeClr val="tx1"/>
              </a:solidFill>
            </a:rPr>
            <a:t>Risks</a:t>
          </a:r>
        </a:p>
      </dgm:t>
    </dgm:pt>
    <dgm:pt modelId="{3094D6AE-FBC5-C34B-93CC-4B5047A6BBAD}" type="parTrans" cxnId="{6C901841-EAEC-7D46-AB4C-5FBD2C969AFF}">
      <dgm:prSet/>
      <dgm:spPr/>
      <dgm:t>
        <a:bodyPr/>
        <a:lstStyle/>
        <a:p>
          <a:endParaRPr lang="en-US"/>
        </a:p>
      </dgm:t>
    </dgm:pt>
    <dgm:pt modelId="{DC0A4D5F-A135-6D48-9C0C-7A9DFC0180BC}" type="sibTrans" cxnId="{6C901841-EAEC-7D46-AB4C-5FBD2C969AFF}">
      <dgm:prSet/>
      <dgm:spPr/>
      <dgm:t>
        <a:bodyPr/>
        <a:lstStyle/>
        <a:p>
          <a:endParaRPr lang="en-US"/>
        </a:p>
      </dgm:t>
    </dgm:pt>
    <dgm:pt modelId="{15D5174B-4116-114B-8212-F4AB61C01401}">
      <dgm:prSet phldrT="[Text]"/>
      <dgm:spPr/>
      <dgm:t>
        <a:bodyPr/>
        <a:lstStyle/>
        <a:p>
          <a:r>
            <a:rPr lang="en-US" dirty="0">
              <a:solidFill>
                <a:schemeClr val="tx1"/>
              </a:solidFill>
            </a:rPr>
            <a:t>SAR</a:t>
          </a:r>
        </a:p>
      </dgm:t>
    </dgm:pt>
    <dgm:pt modelId="{9D356AF2-5E18-774C-B236-A96EB40493E3}" type="parTrans" cxnId="{145925DF-A92C-CB47-B320-5D356E484E5A}">
      <dgm:prSet/>
      <dgm:spPr/>
      <dgm:t>
        <a:bodyPr/>
        <a:lstStyle/>
        <a:p>
          <a:endParaRPr lang="en-US"/>
        </a:p>
      </dgm:t>
    </dgm:pt>
    <dgm:pt modelId="{C1775050-CC78-D447-937A-749D298F287D}" type="sibTrans" cxnId="{145925DF-A92C-CB47-B320-5D356E484E5A}">
      <dgm:prSet/>
      <dgm:spPr/>
      <dgm:t>
        <a:bodyPr/>
        <a:lstStyle/>
        <a:p>
          <a:endParaRPr lang="en-US"/>
        </a:p>
      </dgm:t>
    </dgm:pt>
    <dgm:pt modelId="{2406B2B8-D9E3-D64B-B0A0-79A8D4A7D4F3}">
      <dgm:prSet phldrT="[Text]"/>
      <dgm:spPr/>
      <dgm:t>
        <a:bodyPr/>
        <a:lstStyle/>
        <a:p>
          <a:r>
            <a:rPr lang="en-US" dirty="0">
              <a:solidFill>
                <a:schemeClr val="tx1"/>
              </a:solidFill>
            </a:rPr>
            <a:t>Ice Conditions</a:t>
          </a:r>
        </a:p>
      </dgm:t>
    </dgm:pt>
    <dgm:pt modelId="{E5AB6F1C-B167-6641-843E-FD61DE553B3D}" type="parTrans" cxnId="{FC70EEDA-ED3B-F244-8ED6-ECFB6B9A4B07}">
      <dgm:prSet/>
      <dgm:spPr/>
      <dgm:t>
        <a:bodyPr/>
        <a:lstStyle/>
        <a:p>
          <a:endParaRPr lang="en-US"/>
        </a:p>
      </dgm:t>
    </dgm:pt>
    <dgm:pt modelId="{5114127E-D183-B64B-B9FB-D2FF168A6E28}" type="sibTrans" cxnId="{FC70EEDA-ED3B-F244-8ED6-ECFB6B9A4B07}">
      <dgm:prSet/>
      <dgm:spPr/>
      <dgm:t>
        <a:bodyPr/>
        <a:lstStyle/>
        <a:p>
          <a:endParaRPr lang="en-US"/>
        </a:p>
      </dgm:t>
    </dgm:pt>
    <dgm:pt modelId="{0B9995AD-60B4-9541-B40B-F3E0E1A65D2B}" type="pres">
      <dgm:prSet presAssocID="{915228EB-F6EC-374C-9CEF-E5A0A2AE4082}" presName="compositeShape" presStyleCnt="0">
        <dgm:presLayoutVars>
          <dgm:chMax val="2"/>
          <dgm:dir/>
          <dgm:resizeHandles val="exact"/>
        </dgm:presLayoutVars>
      </dgm:prSet>
      <dgm:spPr/>
    </dgm:pt>
    <dgm:pt modelId="{85C90387-3F32-2E45-9CC4-955EB9EB4577}" type="pres">
      <dgm:prSet presAssocID="{915228EB-F6EC-374C-9CEF-E5A0A2AE4082}" presName="divider" presStyleLbl="fgShp" presStyleIdx="0" presStyleCnt="1"/>
      <dgm:spPr>
        <a:solidFill>
          <a:schemeClr val="tx1"/>
        </a:solidFill>
      </dgm:spPr>
    </dgm:pt>
    <dgm:pt modelId="{78C8BFFD-8D2B-0E48-A3A6-02BBDAE6C805}" type="pres">
      <dgm:prSet presAssocID="{E80DF8CE-1423-2844-8538-62A87CF63E3D}" presName="downArrow" presStyleLbl="node1" presStyleIdx="0" presStyleCnt="2"/>
      <dgm:spPr>
        <a:solidFill>
          <a:srgbClr val="FF0000"/>
        </a:solidFill>
      </dgm:spPr>
    </dgm:pt>
    <dgm:pt modelId="{A65210BC-71A4-CF4C-A2DD-027F60012F79}" type="pres">
      <dgm:prSet presAssocID="{E80DF8CE-1423-2844-8538-62A87CF63E3D}" presName="downArrowText" presStyleLbl="revTx" presStyleIdx="0" presStyleCnt="2">
        <dgm:presLayoutVars>
          <dgm:bulletEnabled val="1"/>
        </dgm:presLayoutVars>
      </dgm:prSet>
      <dgm:spPr/>
    </dgm:pt>
    <dgm:pt modelId="{155101D6-499D-EE4A-BC65-D73072E84692}" type="pres">
      <dgm:prSet presAssocID="{E928B121-358C-8640-9A5A-0413A662910C}" presName="upArrow" presStyleLbl="node1" presStyleIdx="1" presStyleCnt="2"/>
      <dgm:spPr>
        <a:solidFill>
          <a:srgbClr val="92D050"/>
        </a:solidFill>
      </dgm:spPr>
    </dgm:pt>
    <dgm:pt modelId="{CEEC26CE-DE3A-D444-AAAD-EB9CA65342BA}" type="pres">
      <dgm:prSet presAssocID="{E928B121-358C-8640-9A5A-0413A662910C}" presName="upArrowText" presStyleLbl="revTx" presStyleIdx="1" presStyleCnt="2">
        <dgm:presLayoutVars>
          <dgm:bulletEnabled val="1"/>
        </dgm:presLayoutVars>
      </dgm:prSet>
      <dgm:spPr/>
    </dgm:pt>
  </dgm:ptLst>
  <dgm:cxnLst>
    <dgm:cxn modelId="{B0F34200-99FD-F949-A3D2-4C0BCB5463B9}" type="presOf" srcId="{5F5FF93A-BF07-C54C-8DA2-069C1AB294B9}" destId="{CEEC26CE-DE3A-D444-AAAD-EB9CA65342BA}" srcOrd="0" destOrd="2" presId="urn:microsoft.com/office/officeart/2005/8/layout/arrow3"/>
    <dgm:cxn modelId="{1E05630D-E2DF-BB46-815A-4405747D0026}" type="presOf" srcId="{37D1048F-E937-4249-B97F-416E93584C50}" destId="{CEEC26CE-DE3A-D444-AAAD-EB9CA65342BA}" srcOrd="0" destOrd="1" presId="urn:microsoft.com/office/officeart/2005/8/layout/arrow3"/>
    <dgm:cxn modelId="{26F82425-99FC-4B43-AAAB-7BD64D90F58C}" srcId="{E928B121-358C-8640-9A5A-0413A662910C}" destId="{45A1DF64-994F-564E-8890-AAFA65E4196A}" srcOrd="2" destOrd="0" parTransId="{33483DBF-E3D0-8E42-876B-E5E2A015FEA0}" sibTransId="{99D6AFE6-97EC-FE46-9F67-721BFDD92F96}"/>
    <dgm:cxn modelId="{725E122B-E288-8644-9311-8C0969C558E4}" type="presOf" srcId="{2406B2B8-D9E3-D64B-B0A0-79A8D4A7D4F3}" destId="{A65210BC-71A4-CF4C-A2DD-027F60012F79}" srcOrd="0" destOrd="4" presId="urn:microsoft.com/office/officeart/2005/8/layout/arrow3"/>
    <dgm:cxn modelId="{4E170C5F-F4C4-0B49-94E1-CAF28FC0EEDD}" srcId="{E928B121-358C-8640-9A5A-0413A662910C}" destId="{24F0FA7B-4273-7949-8C72-C740B8094262}" srcOrd="3" destOrd="0" parTransId="{B77FBCC8-E73E-1144-9841-2E6E405DAF76}" sibTransId="{881EEA4E-166A-5E48-BA9B-B97AB437840B}"/>
    <dgm:cxn modelId="{6C901841-EAEC-7D46-AB4C-5FBD2C969AFF}" srcId="{E80DF8CE-1423-2844-8538-62A87CF63E3D}" destId="{3E8001EF-37DB-8544-A438-EAC5D12C2187}" srcOrd="1" destOrd="0" parTransId="{3094D6AE-FBC5-C34B-93CC-4B5047A6BBAD}" sibTransId="{DC0A4D5F-A135-6D48-9C0C-7A9DFC0180BC}"/>
    <dgm:cxn modelId="{57C51164-336E-E940-861A-0B096C93304B}" type="presOf" srcId="{3E8001EF-37DB-8544-A438-EAC5D12C2187}" destId="{A65210BC-71A4-CF4C-A2DD-027F60012F79}" srcOrd="0" destOrd="2" presId="urn:microsoft.com/office/officeart/2005/8/layout/arrow3"/>
    <dgm:cxn modelId="{B1F1C664-D1B7-054F-AAA8-4E8B5F01438D}" srcId="{E80DF8CE-1423-2844-8538-62A87CF63E3D}" destId="{1F17E9B9-9F47-F543-95EF-CC2E4AC8B517}" srcOrd="0" destOrd="0" parTransId="{B51C9B0E-9925-6142-BD36-1A6270073C3A}" sibTransId="{5F387829-ACBE-8443-99E4-BBEEEB1A76A3}"/>
    <dgm:cxn modelId="{81392A75-542F-3E47-8EA8-8C6F530525C4}" srcId="{915228EB-F6EC-374C-9CEF-E5A0A2AE4082}" destId="{E80DF8CE-1423-2844-8538-62A87CF63E3D}" srcOrd="0" destOrd="0" parTransId="{E9158791-7C5C-864E-85DB-E9AD813091CE}" sibTransId="{B6E45791-B6CC-7448-8DBD-57DBEDFD33EF}"/>
    <dgm:cxn modelId="{F23AAD90-3A46-9E47-92AA-22993147AD36}" srcId="{915228EB-F6EC-374C-9CEF-E5A0A2AE4082}" destId="{E928B121-358C-8640-9A5A-0413A662910C}" srcOrd="1" destOrd="0" parTransId="{8B3C4CE1-0A0E-D146-B5BB-769FF3909E32}" sibTransId="{A116EEFC-FB3C-1541-9300-7D25471C7452}"/>
    <dgm:cxn modelId="{D6265BAD-AA90-6A40-BFEA-49BAE0002CFA}" type="presOf" srcId="{915228EB-F6EC-374C-9CEF-E5A0A2AE4082}" destId="{0B9995AD-60B4-9541-B40B-F3E0E1A65D2B}" srcOrd="0" destOrd="0" presId="urn:microsoft.com/office/officeart/2005/8/layout/arrow3"/>
    <dgm:cxn modelId="{DF3AA9BB-3875-1B40-8CE8-24867D3ACE83}" type="presOf" srcId="{E80DF8CE-1423-2844-8538-62A87CF63E3D}" destId="{A65210BC-71A4-CF4C-A2DD-027F60012F79}" srcOrd="0" destOrd="0" presId="urn:microsoft.com/office/officeart/2005/8/layout/arrow3"/>
    <dgm:cxn modelId="{F0B0D6C0-90C2-8248-9350-5248B54B0562}" type="presOf" srcId="{1F17E9B9-9F47-F543-95EF-CC2E4AC8B517}" destId="{A65210BC-71A4-CF4C-A2DD-027F60012F79}" srcOrd="0" destOrd="1" presId="urn:microsoft.com/office/officeart/2005/8/layout/arrow3"/>
    <dgm:cxn modelId="{30C38FCC-9288-A342-B3E5-34489FC53FF9}" srcId="{E928B121-358C-8640-9A5A-0413A662910C}" destId="{5F5FF93A-BF07-C54C-8DA2-069C1AB294B9}" srcOrd="1" destOrd="0" parTransId="{39D6B632-E921-074E-881A-7D1C15935A6C}" sibTransId="{EB5A1096-C7ED-EC4C-ABA3-DB9D3F77B67A}"/>
    <dgm:cxn modelId="{49C60DD3-4C7D-F54E-96B4-577CF95013E4}" type="presOf" srcId="{45A1DF64-994F-564E-8890-AAFA65E4196A}" destId="{CEEC26CE-DE3A-D444-AAAD-EB9CA65342BA}" srcOrd="0" destOrd="3" presId="urn:microsoft.com/office/officeart/2005/8/layout/arrow3"/>
    <dgm:cxn modelId="{FC70EEDA-ED3B-F244-8ED6-ECFB6B9A4B07}" srcId="{E80DF8CE-1423-2844-8538-62A87CF63E3D}" destId="{2406B2B8-D9E3-D64B-B0A0-79A8D4A7D4F3}" srcOrd="3" destOrd="0" parTransId="{E5AB6F1C-B167-6641-843E-FD61DE553B3D}" sibTransId="{5114127E-D183-B64B-B9FB-D2FF168A6E28}"/>
    <dgm:cxn modelId="{145925DF-A92C-CB47-B320-5D356E484E5A}" srcId="{E80DF8CE-1423-2844-8538-62A87CF63E3D}" destId="{15D5174B-4116-114B-8212-F4AB61C01401}" srcOrd="2" destOrd="0" parTransId="{9D356AF2-5E18-774C-B236-A96EB40493E3}" sibTransId="{C1775050-CC78-D447-937A-749D298F287D}"/>
    <dgm:cxn modelId="{787562EC-AA86-8D49-AE89-7904625C165E}" type="presOf" srcId="{E928B121-358C-8640-9A5A-0413A662910C}" destId="{CEEC26CE-DE3A-D444-AAAD-EB9CA65342BA}" srcOrd="0" destOrd="0" presId="urn:microsoft.com/office/officeart/2005/8/layout/arrow3"/>
    <dgm:cxn modelId="{CD4AB5F0-B398-654F-B7E2-87AB19777A45}" type="presOf" srcId="{15D5174B-4116-114B-8212-F4AB61C01401}" destId="{A65210BC-71A4-CF4C-A2DD-027F60012F79}" srcOrd="0" destOrd="3" presId="urn:microsoft.com/office/officeart/2005/8/layout/arrow3"/>
    <dgm:cxn modelId="{1B02D5F0-A862-1F46-8E78-931D2DA3FBF8}" srcId="{E928B121-358C-8640-9A5A-0413A662910C}" destId="{37D1048F-E937-4249-B97F-416E93584C50}" srcOrd="0" destOrd="0" parTransId="{3D8EE1A4-FF8E-2646-9145-F323BB8A6059}" sibTransId="{1A39F801-7E73-7D4C-AD9F-D369A52928AB}"/>
    <dgm:cxn modelId="{F064CFFB-B152-2C49-BA79-E32A8D4B2F4C}" type="presOf" srcId="{24F0FA7B-4273-7949-8C72-C740B8094262}" destId="{CEEC26CE-DE3A-D444-AAAD-EB9CA65342BA}" srcOrd="0" destOrd="4" presId="urn:microsoft.com/office/officeart/2005/8/layout/arrow3"/>
    <dgm:cxn modelId="{87FCE813-373F-2E41-B8B1-1B70858C39DE}" type="presParOf" srcId="{0B9995AD-60B4-9541-B40B-F3E0E1A65D2B}" destId="{85C90387-3F32-2E45-9CC4-955EB9EB4577}" srcOrd="0" destOrd="0" presId="urn:microsoft.com/office/officeart/2005/8/layout/arrow3"/>
    <dgm:cxn modelId="{539817B8-4135-5C42-8C4B-5B59882D9494}" type="presParOf" srcId="{0B9995AD-60B4-9541-B40B-F3E0E1A65D2B}" destId="{78C8BFFD-8D2B-0E48-A3A6-02BBDAE6C805}" srcOrd="1" destOrd="0" presId="urn:microsoft.com/office/officeart/2005/8/layout/arrow3"/>
    <dgm:cxn modelId="{602B634F-9E9F-E540-8204-769940346AE4}" type="presParOf" srcId="{0B9995AD-60B4-9541-B40B-F3E0E1A65D2B}" destId="{A65210BC-71A4-CF4C-A2DD-027F60012F79}" srcOrd="2" destOrd="0" presId="urn:microsoft.com/office/officeart/2005/8/layout/arrow3"/>
    <dgm:cxn modelId="{49371BB9-3051-CF41-9B4F-03DB0EFEE229}" type="presParOf" srcId="{0B9995AD-60B4-9541-B40B-F3E0E1A65D2B}" destId="{155101D6-499D-EE4A-BC65-D73072E84692}" srcOrd="3" destOrd="0" presId="urn:microsoft.com/office/officeart/2005/8/layout/arrow3"/>
    <dgm:cxn modelId="{B704112E-563C-1440-A6D3-FC8C64A73491}" type="presParOf" srcId="{0B9995AD-60B4-9541-B40B-F3E0E1A65D2B}" destId="{CEEC26CE-DE3A-D444-AAAD-EB9CA65342BA}" srcOrd="4" destOrd="0" presId="urn:microsoft.com/office/officeart/2005/8/layout/arrow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5C90387-3F32-2E45-9CC4-955EB9EB4577}">
      <dsp:nvSpPr>
        <dsp:cNvPr id="0" name=""/>
        <dsp:cNvSpPr/>
      </dsp:nvSpPr>
      <dsp:spPr>
        <a:xfrm rot="21300000">
          <a:off x="19915" y="2360449"/>
          <a:ext cx="6449869" cy="738607"/>
        </a:xfrm>
        <a:prstGeom prst="mathMinus">
          <a:avLst/>
        </a:prstGeom>
        <a:solidFill>
          <a:schemeClr val="tx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8C8BFFD-8D2B-0E48-A3A6-02BBDAE6C805}">
      <dsp:nvSpPr>
        <dsp:cNvPr id="0" name=""/>
        <dsp:cNvSpPr/>
      </dsp:nvSpPr>
      <dsp:spPr>
        <a:xfrm>
          <a:off x="778764" y="272975"/>
          <a:ext cx="1946910" cy="2183802"/>
        </a:xfrm>
        <a:prstGeom prst="downArrow">
          <a:avLst/>
        </a:prstGeom>
        <a:solidFill>
          <a:srgbClr val="FF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65210BC-71A4-CF4C-A2DD-027F60012F79}">
      <dsp:nvSpPr>
        <dsp:cNvPr id="0" name=""/>
        <dsp:cNvSpPr/>
      </dsp:nvSpPr>
      <dsp:spPr>
        <a:xfrm>
          <a:off x="3439541" y="0"/>
          <a:ext cx="2076704" cy="2292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l" defTabSz="1022350">
            <a:lnSpc>
              <a:spcPct val="90000"/>
            </a:lnSpc>
            <a:spcBef>
              <a:spcPct val="0"/>
            </a:spcBef>
            <a:spcAft>
              <a:spcPct val="35000"/>
            </a:spcAft>
            <a:buNone/>
          </a:pPr>
          <a:r>
            <a:rPr lang="en-US" sz="2300" kern="1200" dirty="0">
              <a:solidFill>
                <a:srgbClr val="FF0000"/>
              </a:solidFill>
            </a:rPr>
            <a:t>Situational Awareness</a:t>
          </a:r>
        </a:p>
        <a:p>
          <a:pPr marL="171450" lvl="1" indent="-171450" algn="l" defTabSz="800100">
            <a:lnSpc>
              <a:spcPct val="90000"/>
            </a:lnSpc>
            <a:spcBef>
              <a:spcPct val="0"/>
            </a:spcBef>
            <a:spcAft>
              <a:spcPct val="15000"/>
            </a:spcAft>
            <a:buChar char="•"/>
          </a:pPr>
          <a:r>
            <a:rPr lang="en-US" sz="1800" kern="1200" dirty="0">
              <a:solidFill>
                <a:schemeClr val="tx1"/>
              </a:solidFill>
            </a:rPr>
            <a:t>Comms</a:t>
          </a:r>
        </a:p>
        <a:p>
          <a:pPr marL="171450" lvl="1" indent="-171450" algn="l" defTabSz="800100">
            <a:lnSpc>
              <a:spcPct val="90000"/>
            </a:lnSpc>
            <a:spcBef>
              <a:spcPct val="0"/>
            </a:spcBef>
            <a:spcAft>
              <a:spcPct val="15000"/>
            </a:spcAft>
            <a:buChar char="•"/>
          </a:pPr>
          <a:r>
            <a:rPr lang="en-US" sz="1800" kern="1200" dirty="0">
              <a:solidFill>
                <a:schemeClr val="tx1"/>
              </a:solidFill>
            </a:rPr>
            <a:t>Risks</a:t>
          </a:r>
        </a:p>
        <a:p>
          <a:pPr marL="171450" lvl="1" indent="-171450" algn="l" defTabSz="800100">
            <a:lnSpc>
              <a:spcPct val="90000"/>
            </a:lnSpc>
            <a:spcBef>
              <a:spcPct val="0"/>
            </a:spcBef>
            <a:spcAft>
              <a:spcPct val="15000"/>
            </a:spcAft>
            <a:buChar char="•"/>
          </a:pPr>
          <a:r>
            <a:rPr lang="en-US" sz="1800" kern="1200" dirty="0">
              <a:solidFill>
                <a:schemeClr val="tx1"/>
              </a:solidFill>
            </a:rPr>
            <a:t>SAR</a:t>
          </a:r>
        </a:p>
        <a:p>
          <a:pPr marL="171450" lvl="1" indent="-171450" algn="l" defTabSz="800100">
            <a:lnSpc>
              <a:spcPct val="90000"/>
            </a:lnSpc>
            <a:spcBef>
              <a:spcPct val="0"/>
            </a:spcBef>
            <a:spcAft>
              <a:spcPct val="15000"/>
            </a:spcAft>
            <a:buChar char="•"/>
          </a:pPr>
          <a:r>
            <a:rPr lang="en-US" sz="1800" kern="1200" dirty="0">
              <a:solidFill>
                <a:schemeClr val="tx1"/>
              </a:solidFill>
            </a:rPr>
            <a:t>Ice Conditions</a:t>
          </a:r>
        </a:p>
      </dsp:txBody>
      <dsp:txXfrm>
        <a:off x="3439541" y="0"/>
        <a:ext cx="2076704" cy="2292992"/>
      </dsp:txXfrm>
    </dsp:sp>
    <dsp:sp modelId="{155101D6-499D-EE4A-BC65-D73072E84692}">
      <dsp:nvSpPr>
        <dsp:cNvPr id="0" name=""/>
        <dsp:cNvSpPr/>
      </dsp:nvSpPr>
      <dsp:spPr>
        <a:xfrm>
          <a:off x="3764026" y="3002728"/>
          <a:ext cx="1946910" cy="2183802"/>
        </a:xfrm>
        <a:prstGeom prst="upArrow">
          <a:avLst/>
        </a:prstGeom>
        <a:solidFill>
          <a:srgbClr val="92D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EC26CE-DE3A-D444-AAAD-EB9CA65342BA}">
      <dsp:nvSpPr>
        <dsp:cNvPr id="0" name=""/>
        <dsp:cNvSpPr/>
      </dsp:nvSpPr>
      <dsp:spPr>
        <a:xfrm>
          <a:off x="973455" y="3166513"/>
          <a:ext cx="2076704" cy="22929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3576" tIns="163576" rIns="163576" bIns="163576" numCol="1" spcCol="1270" anchor="ctr" anchorCtr="0">
          <a:noAutofit/>
        </a:bodyPr>
        <a:lstStyle/>
        <a:p>
          <a:pPr marL="0" lvl="0" indent="0" algn="l" defTabSz="1022350">
            <a:lnSpc>
              <a:spcPct val="90000"/>
            </a:lnSpc>
            <a:spcBef>
              <a:spcPct val="0"/>
            </a:spcBef>
            <a:spcAft>
              <a:spcPct val="35000"/>
            </a:spcAft>
            <a:buNone/>
          </a:pPr>
          <a:r>
            <a:rPr lang="en-US" sz="2300" kern="1200" dirty="0">
              <a:solidFill>
                <a:srgbClr val="92D050"/>
              </a:solidFill>
            </a:rPr>
            <a:t>Ship Traffic</a:t>
          </a:r>
        </a:p>
        <a:p>
          <a:pPr marL="171450" lvl="1" indent="-171450" algn="l" defTabSz="800100">
            <a:lnSpc>
              <a:spcPct val="90000"/>
            </a:lnSpc>
            <a:spcBef>
              <a:spcPct val="0"/>
            </a:spcBef>
            <a:spcAft>
              <a:spcPct val="15000"/>
            </a:spcAft>
            <a:buChar char="•"/>
          </a:pPr>
          <a:r>
            <a:rPr lang="en-US" sz="1800" kern="1200" dirty="0"/>
            <a:t>LNG</a:t>
          </a:r>
        </a:p>
        <a:p>
          <a:pPr marL="171450" lvl="1" indent="-171450" algn="l" defTabSz="800100">
            <a:lnSpc>
              <a:spcPct val="90000"/>
            </a:lnSpc>
            <a:spcBef>
              <a:spcPct val="0"/>
            </a:spcBef>
            <a:spcAft>
              <a:spcPct val="15000"/>
            </a:spcAft>
            <a:buChar char="•"/>
          </a:pPr>
          <a:r>
            <a:rPr lang="en-US" sz="1800" kern="1200" dirty="0"/>
            <a:t>Tourism</a:t>
          </a:r>
        </a:p>
        <a:p>
          <a:pPr marL="171450" lvl="1" indent="-171450" algn="l" defTabSz="800100">
            <a:lnSpc>
              <a:spcPct val="90000"/>
            </a:lnSpc>
            <a:spcBef>
              <a:spcPct val="0"/>
            </a:spcBef>
            <a:spcAft>
              <a:spcPct val="15000"/>
            </a:spcAft>
            <a:buChar char="•"/>
          </a:pPr>
          <a:r>
            <a:rPr lang="en-US" sz="1800" kern="1200" dirty="0"/>
            <a:t>Exploration</a:t>
          </a:r>
        </a:p>
        <a:p>
          <a:pPr marL="171450" lvl="1" indent="-171450" algn="l" defTabSz="800100">
            <a:lnSpc>
              <a:spcPct val="90000"/>
            </a:lnSpc>
            <a:spcBef>
              <a:spcPct val="0"/>
            </a:spcBef>
            <a:spcAft>
              <a:spcPct val="15000"/>
            </a:spcAft>
            <a:buChar char="•"/>
          </a:pPr>
          <a:r>
            <a:rPr lang="en-US" sz="1800" kern="1200" dirty="0"/>
            <a:t>Deterrence</a:t>
          </a:r>
        </a:p>
      </dsp:txBody>
      <dsp:txXfrm>
        <a:off x="973455" y="3166513"/>
        <a:ext cx="2076704" cy="2292992"/>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4/15/2022</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4/15/2022</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14722357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t>Exponential increases in ship traffic through US Arctic EEZ</a:t>
            </a:r>
          </a:p>
          <a:p>
            <a:pPr marL="171450" lvl="0" indent="-171450">
              <a:buFont typeface="Arial" panose="020B0604020202020204" pitchFamily="34" charset="0"/>
              <a:buChar char="•"/>
            </a:pPr>
            <a:r>
              <a:rPr lang="en-US" dirty="0"/>
              <a:t>Foreign industry is transporting LNG through Chukchi and Bering Sea year round, attracting interest from other companies and nations</a:t>
            </a:r>
          </a:p>
          <a:p>
            <a:pPr marL="171450" lvl="0" indent="-171450">
              <a:buFont typeface="Arial" panose="020B0604020202020204" pitchFamily="34" charset="0"/>
              <a:buChar char="•"/>
            </a:pPr>
            <a:r>
              <a:rPr lang="en-US" dirty="0"/>
              <a:t>Arctic mariners experience long distances between ports of call, communication shortfalls, increasingly unpredictable weather patters, and limited USCG SAR availability</a:t>
            </a:r>
          </a:p>
          <a:p>
            <a:pPr marL="171450" lvl="0" indent="-171450">
              <a:buFont typeface="Arial" panose="020B0604020202020204" pitchFamily="34" charset="0"/>
              <a:buChar char="•"/>
            </a:pPr>
            <a:r>
              <a:rPr lang="en-US" dirty="0"/>
              <a:t>Vessels historically have travelled through the ice without knowledge of potential risks from the sea ice, sometimes getting stuck and needing assistance</a:t>
            </a:r>
          </a:p>
          <a:p>
            <a:pPr marL="171450" indent="-171450">
              <a:lnSpc>
                <a:spcPct val="110000"/>
              </a:lnSpc>
              <a:spcBef>
                <a:spcPts val="600"/>
              </a:spcBef>
              <a:spcAft>
                <a:spcPts val="1200"/>
              </a:spcAft>
              <a:buFont typeface="Arial" panose="020B0604020202020204" pitchFamily="34" charset="0"/>
              <a:buChar char="•"/>
            </a:pPr>
            <a:r>
              <a:rPr lang="en-US" dirty="0">
                <a:solidFill>
                  <a:srgbClr val="F8F8F8"/>
                </a:solidFill>
              </a:rPr>
              <a:t>There is no current publication of the severity of ice conditions and associated risk related to specific vessel classes</a:t>
            </a:r>
          </a:p>
          <a:p>
            <a:pPr marL="171450" indent="-171450">
              <a:lnSpc>
                <a:spcPct val="110000"/>
              </a:lnSpc>
              <a:spcBef>
                <a:spcPts val="600"/>
              </a:spcBef>
              <a:spcAft>
                <a:spcPts val="1200"/>
              </a:spcAft>
              <a:buFont typeface="Arial" panose="020B0604020202020204" pitchFamily="34" charset="0"/>
              <a:buChar char="•"/>
            </a:pPr>
            <a:r>
              <a:rPr lang="en-US" dirty="0">
                <a:solidFill>
                  <a:srgbClr val="F8F8F8"/>
                </a:solidFill>
              </a:rPr>
              <a:t>In order to ensure the safety and security of the vessels, personnel, and the environment, it is important to develop a high resolution ARCTICE to support Arctic mariner decision making</a:t>
            </a:r>
          </a:p>
          <a:p>
            <a:endParaRPr lang="en-US" dirty="0"/>
          </a:p>
        </p:txBody>
      </p:sp>
      <p:sp>
        <p:nvSpPr>
          <p:cNvPr id="4" name="Header Placeholder 3"/>
          <p:cNvSpPr>
            <a:spLocks noGrp="1"/>
          </p:cNvSpPr>
          <p:nvPr>
            <p:ph type="hdr" sz="quarter"/>
          </p:nvPr>
        </p:nvSpPr>
        <p:spPr/>
        <p:txBody>
          <a:bodyPr/>
          <a:lstStyle/>
          <a:p>
            <a:r>
              <a:rPr lang="en-US"/>
              <a:t>Insert Title Here</a:t>
            </a:r>
          </a:p>
        </p:txBody>
      </p:sp>
    </p:spTree>
    <p:extLst>
      <p:ext uri="{BB962C8B-B14F-4D97-AF65-F5344CB8AC3E}">
        <p14:creationId xmlns:p14="http://schemas.microsoft.com/office/powerpoint/2010/main" val="140147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3492268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13</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arctice.srv.axds.co/" TargetMode="Externa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95175" y="2260612"/>
            <a:ext cx="6761408" cy="1362739"/>
          </a:xfrm>
        </p:spPr>
        <p:txBody>
          <a:bodyPr>
            <a:normAutofit fontScale="90000"/>
          </a:bodyPr>
          <a:lstStyle/>
          <a:p>
            <a:br>
              <a:rPr lang="en-US" sz="3600" dirty="0"/>
            </a:br>
            <a:r>
              <a:rPr lang="en-US" sz="2700" dirty="0"/>
              <a:t>ADAC Year 8 Annual Meeting </a:t>
            </a:r>
            <a:br>
              <a:rPr lang="en-US" sz="3600" dirty="0"/>
            </a:br>
            <a:r>
              <a:rPr lang="en-US" sz="2700" dirty="0">
                <a:solidFill>
                  <a:srgbClr val="00B0F0"/>
                </a:solidFill>
              </a:rPr>
              <a:t>...Via Conference Call</a:t>
            </a:r>
            <a:r>
              <a:rPr lang="en-US" sz="2700">
                <a:solidFill>
                  <a:srgbClr val="00B0F0"/>
                </a:solidFill>
              </a:rPr>
              <a:t>, 20-21 </a:t>
            </a:r>
            <a:r>
              <a:rPr lang="en-US" sz="2700" dirty="0">
                <a:solidFill>
                  <a:srgbClr val="00B0F0"/>
                </a:solidFill>
              </a:rPr>
              <a:t>April 2022</a:t>
            </a:r>
            <a:br>
              <a:rPr lang="en-US" sz="3600" dirty="0"/>
            </a:br>
            <a:r>
              <a:rPr lang="en-US" sz="3600" dirty="0"/>
              <a:t>ADAC Project Briefing</a:t>
            </a:r>
            <a:br>
              <a:rPr lang="en-US" sz="3600" dirty="0"/>
            </a:br>
            <a:r>
              <a:rPr lang="en-US" sz="3000" i="1" dirty="0">
                <a:solidFill>
                  <a:srgbClr val="FFFF00"/>
                </a:solidFill>
              </a:rPr>
              <a:t>Arctic Ice Condition Index</a:t>
            </a:r>
          </a:p>
        </p:txBody>
      </p:sp>
      <p:pic>
        <p:nvPicPr>
          <p:cNvPr id="7" name="Picture Placeholder 5">
            <a:extLst>
              <a:ext uri="{FF2B5EF4-FFF2-40B4-BE49-F238E27FC236}">
                <a16:creationId xmlns:a16="http://schemas.microsoft.com/office/drawing/2014/main" id="{48DA0439-BC5D-624B-B7F9-5A60AA0F22E4}"/>
              </a:ext>
            </a:extLst>
          </p:cNvPr>
          <p:cNvPicPr>
            <a:picLocks noGrp="1" noChangeAspect="1"/>
          </p:cNvPicPr>
          <p:nvPr>
            <p:ph type="pic" sz="quarter" idx="11"/>
          </p:nvPr>
        </p:nvPicPr>
        <p:blipFill>
          <a:blip r:embed="rId2" cstate="hqprint">
            <a:extLst>
              <a:ext uri="{28A0092B-C50C-407E-A947-70E740481C1C}">
                <a14:useLocalDpi xmlns:a14="http://schemas.microsoft.com/office/drawing/2010/main"/>
              </a:ext>
            </a:extLst>
          </a:blip>
          <a:srcRect t="80" b="80"/>
          <a:stretch>
            <a:fillRect/>
          </a:stretch>
        </p:blipFill>
        <p:spPr>
          <a:prstGeom prst="rect">
            <a:avLst/>
          </a:prstGeom>
          <a:ln w="28575">
            <a:solidFill>
              <a:schemeClr val="tx1"/>
            </a:solidFill>
          </a:ln>
        </p:spPr>
      </p:pic>
      <p:sp>
        <p:nvSpPr>
          <p:cNvPr id="8" name="Text Placeholder 7">
            <a:extLst>
              <a:ext uri="{FF2B5EF4-FFF2-40B4-BE49-F238E27FC236}">
                <a16:creationId xmlns:a16="http://schemas.microsoft.com/office/drawing/2014/main" id="{68959872-439D-E742-B736-77ED1589BF65}"/>
              </a:ext>
            </a:extLst>
          </p:cNvPr>
          <p:cNvSpPr>
            <a:spLocks noGrp="1"/>
          </p:cNvSpPr>
          <p:nvPr>
            <p:ph type="body" sz="quarter" idx="10"/>
          </p:nvPr>
        </p:nvSpPr>
        <p:spPr>
          <a:xfrm>
            <a:off x="1522384" y="3999702"/>
            <a:ext cx="5529580" cy="1571625"/>
          </a:xfrm>
        </p:spPr>
        <p:txBody>
          <a:bodyPr>
            <a:normAutofit/>
          </a:bodyPr>
          <a:lstStyle/>
          <a:p>
            <a:r>
              <a:rPr lang="en-US" dirty="0" err="1">
                <a:solidFill>
                  <a:srgbClr val="FFFF00"/>
                </a:solidFill>
              </a:rPr>
              <a:t>Jifeng</a:t>
            </a:r>
            <a:r>
              <a:rPr lang="en-US" dirty="0">
                <a:solidFill>
                  <a:srgbClr val="FFFF00"/>
                </a:solidFill>
              </a:rPr>
              <a:t> Peng, University of Alaska Anchorage</a:t>
            </a:r>
          </a:p>
          <a:p>
            <a:r>
              <a:rPr lang="en-US" dirty="0">
                <a:solidFill>
                  <a:srgbClr val="FFFF00"/>
                </a:solidFill>
              </a:rPr>
              <a:t>Shawn Butler, University of Alaska Anchorage</a:t>
            </a:r>
          </a:p>
          <a:p>
            <a:r>
              <a:rPr lang="en-US" dirty="0">
                <a:solidFill>
                  <a:srgbClr val="FFFF00"/>
                </a:solidFill>
              </a:rPr>
              <a:t>Jinlun Zhang, University of Washington</a:t>
            </a:r>
          </a:p>
          <a:p>
            <a:r>
              <a:rPr lang="en-US" dirty="0">
                <a:solidFill>
                  <a:srgbClr val="FFFF00"/>
                </a:solidFill>
              </a:rPr>
              <a:t>Kelsey Frazier, University of Alaska Anchorage</a:t>
            </a:r>
          </a:p>
          <a:p>
            <a:endParaRPr lang="en-US" dirty="0"/>
          </a:p>
        </p:txBody>
      </p:sp>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8407B7A-76C0-B04C-AB24-9938C6CCD152}"/>
              </a:ext>
            </a:extLst>
          </p:cNvPr>
          <p:cNvSpPr>
            <a:spLocks noGrp="1"/>
          </p:cNvSpPr>
          <p:nvPr>
            <p:ph type="body" sz="quarter" idx="17"/>
          </p:nvPr>
        </p:nvSpPr>
        <p:spPr>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
        <p:nvSpPr>
          <p:cNvPr id="6" name="Title 1">
            <a:extLst>
              <a:ext uri="{FF2B5EF4-FFF2-40B4-BE49-F238E27FC236}">
                <a16:creationId xmlns:a16="http://schemas.microsoft.com/office/drawing/2014/main" id="{6BC5DFF2-8682-1F4B-B75D-BE42C82496E2}"/>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Expert Advisors</a:t>
            </a:r>
          </a:p>
        </p:txBody>
      </p:sp>
      <p:sp>
        <p:nvSpPr>
          <p:cNvPr id="7" name="Text Placeholder 2">
            <a:extLst>
              <a:ext uri="{FF2B5EF4-FFF2-40B4-BE49-F238E27FC236}">
                <a16:creationId xmlns:a16="http://schemas.microsoft.com/office/drawing/2014/main" id="{8F04E894-20B7-554A-BF9D-3823EC24A183}"/>
              </a:ext>
            </a:extLst>
          </p:cNvPr>
          <p:cNvSpPr>
            <a:spLocks noGrp="1"/>
          </p:cNvSpPr>
          <p:nvPr>
            <p:ph type="body" sz="quarter" idx="10"/>
          </p:nvPr>
        </p:nvSpPr>
        <p:spPr>
          <a:xfrm>
            <a:off x="838199" y="1601864"/>
            <a:ext cx="5112895" cy="4164755"/>
          </a:xfrm>
        </p:spPr>
        <p:txBody>
          <a:bodyPr>
            <a:normAutofit fontScale="92500"/>
          </a:bodyPr>
          <a:lstStyle/>
          <a:p>
            <a:pPr>
              <a:lnSpc>
                <a:spcPct val="120000"/>
              </a:lnSpc>
              <a:spcAft>
                <a:spcPts val="200"/>
              </a:spcAft>
            </a:pPr>
            <a:r>
              <a:rPr lang="en-US" sz="2400" dirty="0">
                <a:solidFill>
                  <a:srgbClr val="EEE9AA"/>
                </a:solidFill>
                <a:effectLst>
                  <a:outerShdw blurRad="50800" dist="38100" dir="2700000" algn="tl" rotWithShape="0">
                    <a:prstClr val="black">
                      <a:alpha val="40000"/>
                    </a:prstClr>
                  </a:outerShdw>
                </a:effectLst>
              </a:rPr>
              <a:t>Project Champions</a:t>
            </a:r>
          </a:p>
          <a:p>
            <a:pPr lvl="1">
              <a:lnSpc>
                <a:spcPct val="120000"/>
              </a:lnSpc>
              <a:spcAft>
                <a:spcPts val="200"/>
              </a:spcAft>
            </a:pPr>
            <a:r>
              <a:rPr lang="en-US" dirty="0"/>
              <a:t>CDR Christopher Tuckey, </a:t>
            </a:r>
            <a:br>
              <a:rPr lang="en-US" dirty="0"/>
            </a:br>
            <a:r>
              <a:rPr lang="en-US" dirty="0"/>
              <a:t>CG-WWM</a:t>
            </a:r>
          </a:p>
          <a:p>
            <a:pPr>
              <a:lnSpc>
                <a:spcPct val="120000"/>
              </a:lnSpc>
              <a:spcAft>
                <a:spcPts val="200"/>
              </a:spcAft>
            </a:pPr>
            <a:r>
              <a:rPr lang="en-US" sz="2400" dirty="0">
                <a:solidFill>
                  <a:srgbClr val="EEE9AA"/>
                </a:solidFill>
                <a:effectLst>
                  <a:outerShdw blurRad="50800" dist="38100" dir="2700000" algn="tl" rotWithShape="0">
                    <a:prstClr val="black">
                      <a:alpha val="40000"/>
                    </a:prstClr>
                  </a:outerShdw>
                </a:effectLst>
              </a:rPr>
              <a:t>Project Support</a:t>
            </a:r>
          </a:p>
          <a:p>
            <a:pPr lvl="1">
              <a:lnSpc>
                <a:spcPct val="120000"/>
              </a:lnSpc>
              <a:spcAft>
                <a:spcPts val="200"/>
              </a:spcAft>
            </a:pPr>
            <a:r>
              <a:rPr lang="en-US" dirty="0"/>
              <a:t>Sam Cheung, CG RDC</a:t>
            </a:r>
          </a:p>
          <a:p>
            <a:pPr>
              <a:lnSpc>
                <a:spcPct val="120000"/>
              </a:lnSpc>
              <a:spcAft>
                <a:spcPts val="200"/>
              </a:spcAft>
            </a:pPr>
            <a:r>
              <a:rPr lang="en-US" sz="2400" dirty="0">
                <a:solidFill>
                  <a:srgbClr val="EEE9AA"/>
                </a:solidFill>
                <a:effectLst>
                  <a:outerShdw blurRad="50800" dist="38100" dir="2700000" algn="tl" rotWithShape="0">
                    <a:prstClr val="black">
                      <a:alpha val="40000"/>
                    </a:prstClr>
                  </a:outerShdw>
                </a:effectLst>
              </a:rPr>
              <a:t>Project Collaborators</a:t>
            </a:r>
          </a:p>
          <a:p>
            <a:pPr lvl="1">
              <a:lnSpc>
                <a:spcPct val="120000"/>
              </a:lnSpc>
              <a:spcAft>
                <a:spcPts val="200"/>
              </a:spcAft>
            </a:pPr>
            <a:r>
              <a:rPr lang="en-US" dirty="0"/>
              <a:t>Jonathan Edwards-Opperman, NIC</a:t>
            </a:r>
          </a:p>
          <a:p>
            <a:pPr lvl="1">
              <a:lnSpc>
                <a:spcPct val="120000"/>
              </a:lnSpc>
              <a:spcAft>
                <a:spcPts val="200"/>
              </a:spcAft>
            </a:pPr>
            <a:r>
              <a:rPr lang="en-US" dirty="0"/>
              <a:t>Capt. (Ret) Phillip Thorne, CG D17</a:t>
            </a:r>
          </a:p>
          <a:p>
            <a:pPr lvl="1">
              <a:lnSpc>
                <a:spcPct val="120000"/>
              </a:lnSpc>
              <a:spcAft>
                <a:spcPts val="200"/>
              </a:spcAft>
            </a:pPr>
            <a:r>
              <a:rPr lang="en-US" dirty="0"/>
              <a:t>Axiom Data Science</a:t>
            </a:r>
          </a:p>
          <a:p>
            <a:pPr lvl="1">
              <a:lnSpc>
                <a:spcPct val="120000"/>
              </a:lnSpc>
              <a:spcBef>
                <a:spcPts val="400"/>
              </a:spcBef>
              <a:spcAft>
                <a:spcPts val="400"/>
              </a:spcAft>
            </a:pPr>
            <a:endParaRPr lang="en-US" dirty="0"/>
          </a:p>
          <a:p>
            <a:endParaRPr lang="en-US" dirty="0"/>
          </a:p>
        </p:txBody>
      </p:sp>
      <p:pic>
        <p:nvPicPr>
          <p:cNvPr id="8" name="Picture 2" descr="Image result for arctic shipping.">
            <a:extLst>
              <a:ext uri="{FF2B5EF4-FFF2-40B4-BE49-F238E27FC236}">
                <a16:creationId xmlns:a16="http://schemas.microsoft.com/office/drawing/2014/main" id="{0722532F-BB7E-8448-9202-3F12B80CE04D}"/>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510227" y="1167251"/>
            <a:ext cx="5681773" cy="216757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2">
            <a:extLst>
              <a:ext uri="{FF2B5EF4-FFF2-40B4-BE49-F238E27FC236}">
                <a16:creationId xmlns:a16="http://schemas.microsoft.com/office/drawing/2014/main" id="{B963DECD-8715-9C49-9EDC-9DA8BE4495F3}"/>
              </a:ext>
            </a:extLst>
          </p:cNvPr>
          <p:cNvSpPr txBox="1">
            <a:spLocks/>
          </p:cNvSpPr>
          <p:nvPr/>
        </p:nvSpPr>
        <p:spPr>
          <a:xfrm>
            <a:off x="6510227" y="3626652"/>
            <a:ext cx="5257800" cy="2438762"/>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200"/>
              </a:spcBef>
              <a:buFont typeface="Arial" panose="020B0604020202020204" pitchFamily="34" charset="0"/>
              <a:buNone/>
              <a:defRPr sz="1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lnSpc>
                <a:spcPct val="120000"/>
              </a:lnSpc>
              <a:spcBef>
                <a:spcPts val="400"/>
              </a:spcBef>
              <a:spcAft>
                <a:spcPts val="400"/>
              </a:spcAft>
            </a:pPr>
            <a:r>
              <a:rPr lang="en-US" altLang="en-US" sz="2200" dirty="0">
                <a:solidFill>
                  <a:srgbClr val="EEE9AA"/>
                </a:solidFill>
              </a:rPr>
              <a:t>USNIC Scientists</a:t>
            </a:r>
          </a:p>
          <a:p>
            <a:pPr lvl="1">
              <a:lnSpc>
                <a:spcPct val="120000"/>
              </a:lnSpc>
              <a:spcBef>
                <a:spcPts val="400"/>
              </a:spcBef>
              <a:spcAft>
                <a:spcPts val="400"/>
              </a:spcAft>
            </a:pPr>
            <a:r>
              <a:rPr lang="en-US" altLang="en-US" sz="2200" dirty="0"/>
              <a:t>Sofia Montalvo</a:t>
            </a:r>
          </a:p>
          <a:p>
            <a:pPr lvl="1">
              <a:lnSpc>
                <a:spcPct val="120000"/>
              </a:lnSpc>
              <a:spcBef>
                <a:spcPts val="400"/>
              </a:spcBef>
              <a:spcAft>
                <a:spcPts val="400"/>
              </a:spcAft>
            </a:pPr>
            <a:r>
              <a:rPr lang="en-US" altLang="en-US" sz="2200" dirty="0"/>
              <a:t>Michael Lowe</a:t>
            </a:r>
          </a:p>
          <a:p>
            <a:pPr lvl="1">
              <a:lnSpc>
                <a:spcPct val="120000"/>
              </a:lnSpc>
              <a:spcBef>
                <a:spcPts val="400"/>
              </a:spcBef>
              <a:spcAft>
                <a:spcPts val="400"/>
              </a:spcAft>
            </a:pPr>
            <a:r>
              <a:rPr lang="en-US" altLang="en-US" sz="2200" dirty="0"/>
              <a:t>Bailey Miller from USNIC</a:t>
            </a:r>
            <a:endParaRPr lang="en-US" sz="2200" dirty="0"/>
          </a:p>
          <a:p>
            <a:endParaRPr lang="en-US" dirty="0"/>
          </a:p>
        </p:txBody>
      </p:sp>
    </p:spTree>
    <p:extLst>
      <p:ext uri="{BB962C8B-B14F-4D97-AF65-F5344CB8AC3E}">
        <p14:creationId xmlns:p14="http://schemas.microsoft.com/office/powerpoint/2010/main" val="1436063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79500" y="1617500"/>
            <a:ext cx="10839598" cy="484214"/>
          </a:xfrm>
        </p:spPr>
        <p:txBody>
          <a:bodyPr>
            <a:noAutofit/>
          </a:bodyPr>
          <a:lstStyle/>
          <a:p>
            <a:pPr marL="0" indent="0">
              <a:buNone/>
            </a:pPr>
            <a:r>
              <a:rPr lang="en-US" sz="2600" dirty="0">
                <a:solidFill>
                  <a:srgbClr val="F8F8F8"/>
                </a:solidFill>
              </a:rPr>
              <a:t>Retreating sea ice has increased Arctic shipping and transportation viability</a:t>
            </a:r>
            <a:endParaRPr lang="en-US" sz="2600" dirty="0"/>
          </a:p>
        </p:txBody>
      </p:sp>
      <p:grpSp>
        <p:nvGrpSpPr>
          <p:cNvPr id="10" name="Group 9">
            <a:extLst>
              <a:ext uri="{FF2B5EF4-FFF2-40B4-BE49-F238E27FC236}">
                <a16:creationId xmlns:a16="http://schemas.microsoft.com/office/drawing/2014/main" id="{4898D392-65AB-1E4B-A949-C0131198C770}"/>
              </a:ext>
            </a:extLst>
          </p:cNvPr>
          <p:cNvGrpSpPr/>
          <p:nvPr/>
        </p:nvGrpSpPr>
        <p:grpSpPr>
          <a:xfrm>
            <a:off x="7632700" y="2157413"/>
            <a:ext cx="4458474" cy="3975318"/>
            <a:chOff x="7480300" y="2132013"/>
            <a:chExt cx="4458474" cy="3975318"/>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0300" y="2132013"/>
              <a:ext cx="4458474" cy="3291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766437" y="5461000"/>
              <a:ext cx="3886200" cy="646331"/>
            </a:xfrm>
            <a:prstGeom prst="rect">
              <a:avLst/>
            </a:prstGeom>
            <a:noFill/>
          </p:spPr>
          <p:txBody>
            <a:bodyPr wrap="square" rtlCol="0">
              <a:spAutoFit/>
            </a:bodyPr>
            <a:lstStyle/>
            <a:p>
              <a:pPr algn="ctr"/>
              <a:r>
                <a:rPr lang="en-US" dirty="0"/>
                <a:t>From U.S. Committee on the Marine Transportation System</a:t>
              </a:r>
            </a:p>
          </p:txBody>
        </p:sp>
      </p:grpSp>
      <p:grpSp>
        <p:nvGrpSpPr>
          <p:cNvPr id="6" name="Group 5">
            <a:extLst>
              <a:ext uri="{FF2B5EF4-FFF2-40B4-BE49-F238E27FC236}">
                <a16:creationId xmlns:a16="http://schemas.microsoft.com/office/drawing/2014/main" id="{7877BED0-2702-3848-A437-E6771B7910CD}"/>
              </a:ext>
            </a:extLst>
          </p:cNvPr>
          <p:cNvGrpSpPr/>
          <p:nvPr/>
        </p:nvGrpSpPr>
        <p:grpSpPr>
          <a:xfrm>
            <a:off x="2477810" y="2165125"/>
            <a:ext cx="4949658" cy="3631740"/>
            <a:chOff x="2325410" y="2161445"/>
            <a:chExt cx="4949658" cy="3631740"/>
          </a:xfrm>
        </p:grpSpPr>
        <p:pic>
          <p:nvPicPr>
            <p:cNvPr id="7" name="Picture 6">
              <a:extLst>
                <a:ext uri="{FF2B5EF4-FFF2-40B4-BE49-F238E27FC236}">
                  <a16:creationId xmlns:a16="http://schemas.microsoft.com/office/drawing/2014/main" id="{FB30D6D9-B435-B646-ABF2-A889849179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25410" y="2161445"/>
              <a:ext cx="4949658" cy="3291840"/>
            </a:xfrm>
            <a:prstGeom prst="rect">
              <a:avLst/>
            </a:prstGeom>
          </p:spPr>
        </p:pic>
        <p:sp>
          <p:nvSpPr>
            <p:cNvPr id="8" name="TextBox 7"/>
            <p:cNvSpPr txBox="1"/>
            <p:nvPr/>
          </p:nvSpPr>
          <p:spPr>
            <a:xfrm>
              <a:off x="2356717" y="5423853"/>
              <a:ext cx="4887045" cy="369332"/>
            </a:xfrm>
            <a:prstGeom prst="rect">
              <a:avLst/>
            </a:prstGeom>
            <a:noFill/>
          </p:spPr>
          <p:txBody>
            <a:bodyPr wrap="square" rtlCol="0">
              <a:spAutoFit/>
            </a:bodyPr>
            <a:lstStyle/>
            <a:p>
              <a:pPr algn="ctr"/>
              <a:r>
                <a:rPr lang="en-US" dirty="0"/>
                <a:t>Polar shipping routes</a:t>
              </a:r>
            </a:p>
          </p:txBody>
        </p:sp>
      </p:grpSp>
      <p:sp>
        <p:nvSpPr>
          <p:cNvPr id="9" name="Title 1">
            <a:extLst>
              <a:ext uri="{FF2B5EF4-FFF2-40B4-BE49-F238E27FC236}">
                <a16:creationId xmlns:a16="http://schemas.microsoft.com/office/drawing/2014/main" id="{8DF46F8B-74F6-FC43-A14C-51656F050208}"/>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Relevance to DHS and USCG</a:t>
            </a:r>
          </a:p>
        </p:txBody>
      </p:sp>
      <p:sp>
        <p:nvSpPr>
          <p:cNvPr id="11" name="Rectangle 10">
            <a:extLst>
              <a:ext uri="{FF2B5EF4-FFF2-40B4-BE49-F238E27FC236}">
                <a16:creationId xmlns:a16="http://schemas.microsoft.com/office/drawing/2014/main" id="{74939F72-0B75-8AA5-F9AF-6F949E6AC811}"/>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7334671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3779E81-290B-EF46-85A0-B3D6B1D3141D}"/>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Relevance to DHS and USCG</a:t>
            </a:r>
          </a:p>
        </p:txBody>
      </p:sp>
      <p:sp>
        <p:nvSpPr>
          <p:cNvPr id="4" name="Rectangle 3">
            <a:extLst>
              <a:ext uri="{FF2B5EF4-FFF2-40B4-BE49-F238E27FC236}">
                <a16:creationId xmlns:a16="http://schemas.microsoft.com/office/drawing/2014/main" id="{F7293A9B-6BAC-8545-9361-049D028ADA74}"/>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
        <p:nvSpPr>
          <p:cNvPr id="6" name="Content Placeholder 2">
            <a:extLst>
              <a:ext uri="{FF2B5EF4-FFF2-40B4-BE49-F238E27FC236}">
                <a16:creationId xmlns:a16="http://schemas.microsoft.com/office/drawing/2014/main" id="{22B42023-E105-0734-6391-D0F2528A927C}"/>
              </a:ext>
            </a:extLst>
          </p:cNvPr>
          <p:cNvSpPr txBox="1">
            <a:spLocks/>
          </p:cNvSpPr>
          <p:nvPr/>
        </p:nvSpPr>
        <p:spPr>
          <a:xfrm>
            <a:off x="4092314" y="4369734"/>
            <a:ext cx="7829184" cy="248826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pPr marL="0" indent="0">
              <a:buFont typeface="Arial" panose="020B0604020202020204" pitchFamily="34" charset="0"/>
              <a:buNone/>
            </a:pPr>
            <a:endParaRPr lang="en-US" dirty="0"/>
          </a:p>
          <a:p>
            <a:endParaRPr lang="en-US" dirty="0"/>
          </a:p>
        </p:txBody>
      </p:sp>
      <p:graphicFrame>
        <p:nvGraphicFramePr>
          <p:cNvPr id="2" name="Diagram 1">
            <a:extLst>
              <a:ext uri="{FF2B5EF4-FFF2-40B4-BE49-F238E27FC236}">
                <a16:creationId xmlns:a16="http://schemas.microsoft.com/office/drawing/2014/main" id="{C422AF00-C7EF-870B-92E7-B211A8EDE7BA}"/>
              </a:ext>
            </a:extLst>
          </p:cNvPr>
          <p:cNvGraphicFramePr/>
          <p:nvPr>
            <p:extLst>
              <p:ext uri="{D42A27DB-BD31-4B8C-83A1-F6EECF244321}">
                <p14:modId xmlns:p14="http://schemas.microsoft.com/office/powerpoint/2010/main" val="2246712714"/>
              </p:ext>
            </p:extLst>
          </p:nvPr>
        </p:nvGraphicFramePr>
        <p:xfrm>
          <a:off x="5518193" y="1169894"/>
          <a:ext cx="6489700" cy="54595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2E81646E-9E9D-A655-3B29-F0B5DD3CE3FF}"/>
              </a:ext>
            </a:extLst>
          </p:cNvPr>
          <p:cNvSpPr txBox="1"/>
          <p:nvPr/>
        </p:nvSpPr>
        <p:spPr>
          <a:xfrm>
            <a:off x="774700" y="1656035"/>
            <a:ext cx="4657098" cy="3801041"/>
          </a:xfrm>
          <a:prstGeom prst="rect">
            <a:avLst/>
          </a:prstGeom>
          <a:noFill/>
        </p:spPr>
        <p:txBody>
          <a:bodyPr wrap="square" rtlCol="0">
            <a:spAutoFit/>
          </a:bodyPr>
          <a:lstStyle/>
          <a:p>
            <a:pPr marL="171450" indent="-171450">
              <a:lnSpc>
                <a:spcPct val="110000"/>
              </a:lnSpc>
              <a:spcBef>
                <a:spcPts val="600"/>
              </a:spcBef>
              <a:spcAft>
                <a:spcPts val="1200"/>
              </a:spcAft>
              <a:buFont typeface="Arial" panose="020B0604020202020204" pitchFamily="34" charset="0"/>
              <a:buChar char="•"/>
            </a:pPr>
            <a:r>
              <a:rPr lang="en-US" sz="2000" dirty="0">
                <a:solidFill>
                  <a:srgbClr val="F8F8F8"/>
                </a:solidFill>
                <a:latin typeface="Franklin Gothic Book" panose="020B0503020102020204" pitchFamily="34" charset="0"/>
              </a:rPr>
              <a:t>There is no current publication of the severity of ice conditions and associated risk related to specific vessel classes</a:t>
            </a:r>
          </a:p>
          <a:p>
            <a:pPr marL="171450" indent="-171450">
              <a:lnSpc>
                <a:spcPct val="110000"/>
              </a:lnSpc>
              <a:spcBef>
                <a:spcPts val="600"/>
              </a:spcBef>
              <a:spcAft>
                <a:spcPts val="1200"/>
              </a:spcAft>
              <a:buFont typeface="Arial" panose="020B0604020202020204" pitchFamily="34" charset="0"/>
              <a:buChar char="•"/>
            </a:pPr>
            <a:r>
              <a:rPr lang="en-US" sz="2000" dirty="0">
                <a:solidFill>
                  <a:srgbClr val="F8F8F8"/>
                </a:solidFill>
                <a:latin typeface="Franklin Gothic Book" panose="020B0503020102020204" pitchFamily="34" charset="0"/>
              </a:rPr>
              <a:t>In order to ensure the safety and security of the vessels, personnel, and the environment, it is important to develop a high resolution ARCTICE to support Arctic mariner decision making</a:t>
            </a:r>
          </a:p>
          <a:p>
            <a:endParaRPr lang="en-US" dirty="0"/>
          </a:p>
        </p:txBody>
      </p:sp>
    </p:spTree>
    <p:extLst>
      <p:ext uri="{BB962C8B-B14F-4D97-AF65-F5344CB8AC3E}">
        <p14:creationId xmlns:p14="http://schemas.microsoft.com/office/powerpoint/2010/main" val="458223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B7C1599-DC15-2649-B2EE-8DAA3FCEB17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Description and Baseline</a:t>
            </a:r>
          </a:p>
        </p:txBody>
      </p:sp>
      <p:pic>
        <p:nvPicPr>
          <p:cNvPr id="7" name="Picture 2" descr="Polar Code Ship Safety Infographic smaller ">
            <a:extLst>
              <a:ext uri="{FF2B5EF4-FFF2-40B4-BE49-F238E27FC236}">
                <a16:creationId xmlns:a16="http://schemas.microsoft.com/office/drawing/2014/main" id="{E6D3DB74-206C-2842-B06E-1DAB6D9F4046}"/>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439981" y="1506612"/>
            <a:ext cx="5668381" cy="4133593"/>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2">
            <a:extLst>
              <a:ext uri="{FF2B5EF4-FFF2-40B4-BE49-F238E27FC236}">
                <a16:creationId xmlns:a16="http://schemas.microsoft.com/office/drawing/2014/main" id="{9FBE68E7-DC89-DD40-9777-45D02922295E}"/>
              </a:ext>
            </a:extLst>
          </p:cNvPr>
          <p:cNvSpPr txBox="1">
            <a:spLocks/>
          </p:cNvSpPr>
          <p:nvPr/>
        </p:nvSpPr>
        <p:spPr>
          <a:xfrm>
            <a:off x="7298479" y="1506612"/>
            <a:ext cx="4668234" cy="5019675"/>
          </a:xfrm>
          <a:prstGeom prst="rect">
            <a:avLst/>
          </a:prstGeom>
        </p:spPr>
        <p:txBody>
          <a:bodyPr>
            <a:no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10000"/>
              </a:lnSpc>
              <a:spcBef>
                <a:spcPts val="600"/>
              </a:spcBef>
              <a:spcAft>
                <a:spcPts val="1200"/>
              </a:spcAft>
            </a:pPr>
            <a:r>
              <a:rPr lang="en-US" sz="1600" dirty="0"/>
              <a:t>Leveraging team and research skills which developed Great Lakes ICECON, project </a:t>
            </a:r>
            <a:r>
              <a:rPr lang="en-US" sz="1600" dirty="0">
                <a:solidFill>
                  <a:srgbClr val="FFFF00"/>
                </a:solidFill>
              </a:rPr>
              <a:t>ARCTICE</a:t>
            </a:r>
            <a:r>
              <a:rPr lang="en-US" sz="1600" dirty="0"/>
              <a:t> will develop a high-resolution ice condition index for U.S. Arctic Maritime Exclusive Economic Zone (EEZ), including Bering, Chukchi and Beaufort Sea regions </a:t>
            </a:r>
          </a:p>
          <a:p>
            <a:pPr marL="285750" indent="-285750">
              <a:lnSpc>
                <a:spcPct val="110000"/>
              </a:lnSpc>
              <a:spcBef>
                <a:spcPts val="600"/>
              </a:spcBef>
              <a:spcAft>
                <a:spcPts val="1200"/>
              </a:spcAft>
            </a:pPr>
            <a:r>
              <a:rPr lang="en-US" sz="1600" i="1" dirty="0">
                <a:ln w="3175">
                  <a:noFill/>
                </a:ln>
                <a:solidFill>
                  <a:srgbClr val="FFFF00"/>
                </a:solidFill>
              </a:rPr>
              <a:t>ARCTICE</a:t>
            </a:r>
            <a:r>
              <a:rPr lang="en-US" sz="1600" dirty="0"/>
              <a:t> produces an easy-to-understand numeral to communicate ice conditions that are relevant to the capabilities of an individual vessel. This index will be available for current and future ice conditions, providing forecasts up to 1 month in advance</a:t>
            </a:r>
          </a:p>
          <a:p>
            <a:pPr marL="285750" indent="-285750">
              <a:lnSpc>
                <a:spcPct val="110000"/>
              </a:lnSpc>
              <a:spcBef>
                <a:spcPts val="600"/>
              </a:spcBef>
              <a:spcAft>
                <a:spcPts val="1200"/>
              </a:spcAft>
            </a:pPr>
            <a:r>
              <a:rPr lang="en-US" sz="1600" i="1" dirty="0">
                <a:solidFill>
                  <a:srgbClr val="FFFF00"/>
                </a:solidFill>
              </a:rPr>
              <a:t>ARCTICE</a:t>
            </a:r>
            <a:r>
              <a:rPr lang="en-US" sz="1600" dirty="0"/>
              <a:t> supports vessel captains and officers in route planning and determining associated risk for traveling through a region of Arctic water</a:t>
            </a:r>
          </a:p>
        </p:txBody>
      </p:sp>
      <p:sp>
        <p:nvSpPr>
          <p:cNvPr id="10" name="Rectangle 9">
            <a:extLst>
              <a:ext uri="{FF2B5EF4-FFF2-40B4-BE49-F238E27FC236}">
                <a16:creationId xmlns:a16="http://schemas.microsoft.com/office/drawing/2014/main" id="{CC6701BC-AFCC-7B4B-BF75-A5851CC325D5}"/>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24014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57200"/>
            <a:ext cx="9940158" cy="1049412"/>
          </a:xfrm>
        </p:spPr>
        <p:txBody>
          <a:bodyPr>
            <a:normAutofit/>
          </a:bodyPr>
          <a:lstStyle/>
          <a:p>
            <a:r>
              <a:rPr lang="en-US" sz="3600" dirty="0"/>
              <a:t>Arctic Ice Conditions Index (ARCTICE)  </a:t>
            </a:r>
            <a:br>
              <a:rPr lang="en-US" sz="3600" dirty="0"/>
            </a:br>
            <a:r>
              <a:rPr lang="en-US" sz="2800" dirty="0">
                <a:solidFill>
                  <a:srgbClr val="EEE9AA"/>
                </a:solidFill>
              </a:rPr>
              <a:t>Description and Baseline</a:t>
            </a:r>
          </a:p>
        </p:txBody>
      </p:sp>
      <p:sp>
        <p:nvSpPr>
          <p:cNvPr id="3" name="Content Placeholder 2"/>
          <p:cNvSpPr>
            <a:spLocks noGrp="1"/>
          </p:cNvSpPr>
          <p:nvPr>
            <p:ph idx="4294967295"/>
          </p:nvPr>
        </p:nvSpPr>
        <p:spPr>
          <a:xfrm>
            <a:off x="1061672" y="1465871"/>
            <a:ext cx="6823371" cy="4109428"/>
          </a:xfrm>
        </p:spPr>
        <p:txBody>
          <a:bodyPr>
            <a:noAutofit/>
          </a:bodyPr>
          <a:lstStyle/>
          <a:p>
            <a:pPr>
              <a:lnSpc>
                <a:spcPct val="110000"/>
              </a:lnSpc>
              <a:spcBef>
                <a:spcPts val="600"/>
              </a:spcBef>
              <a:spcAft>
                <a:spcPts val="1200"/>
              </a:spcAft>
            </a:pPr>
            <a:r>
              <a:rPr lang="en-US" sz="1600" dirty="0"/>
              <a:t>Historically many Arctic nations use their own methods for communicating ice conditions. Following the addition of the “POLARIS amendment” to the International Maritime Organization (IMO) Polar Code, communication tools on ice conditions started to migrate to a uniform methodology. </a:t>
            </a:r>
          </a:p>
          <a:p>
            <a:pPr>
              <a:lnSpc>
                <a:spcPct val="110000"/>
              </a:lnSpc>
              <a:spcBef>
                <a:spcPts val="600"/>
              </a:spcBef>
              <a:spcAft>
                <a:spcPts val="1200"/>
              </a:spcAft>
            </a:pPr>
            <a:r>
              <a:rPr lang="en-US" sz="1600" dirty="0"/>
              <a:t>The POLARIS amendment to the IMO Polar Code is based on vetted ice condition processes from the Canadian AIRSS system, the Russian Ice Certificate concept, and additional inputs from other coastal administrators. </a:t>
            </a:r>
          </a:p>
          <a:p>
            <a:pPr>
              <a:lnSpc>
                <a:spcPct val="110000"/>
              </a:lnSpc>
              <a:spcBef>
                <a:spcPts val="600"/>
              </a:spcBef>
              <a:spcAft>
                <a:spcPts val="1200"/>
              </a:spcAft>
            </a:pPr>
            <a:r>
              <a:rPr lang="en-US" sz="1600" dirty="0"/>
              <a:t>While the IMO has no existing or planned international enforcement privileges, the IMO Polar Code is seen as a “best practices” guide, many nations require that vessels comply with the Polar Code.</a:t>
            </a:r>
          </a:p>
        </p:txBody>
      </p:sp>
      <p:pic>
        <p:nvPicPr>
          <p:cNvPr id="4" name="Picture 2" descr="Image result for imo polar code">
            <a:extLst>
              <a:ext uri="{FF2B5EF4-FFF2-40B4-BE49-F238E27FC236}">
                <a16:creationId xmlns:a16="http://schemas.microsoft.com/office/drawing/2014/main" id="{D7BD28AA-CA6E-8B47-A8CE-9EAAF9106501}"/>
              </a:ext>
            </a:extLst>
          </p:cNvPr>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8103416" y="981906"/>
            <a:ext cx="3540470" cy="537210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896A5E14-37AF-BA42-AE23-1084893C6094}"/>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448417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3" y="1491271"/>
            <a:ext cx="6538622" cy="1271386"/>
          </a:xfrm>
        </p:spPr>
        <p:txBody>
          <a:bodyPr>
            <a:noAutofit/>
          </a:bodyPr>
          <a:lstStyle/>
          <a:p>
            <a:pPr marL="514350" lvl="0" indent="-514350">
              <a:spcAft>
                <a:spcPts val="600"/>
              </a:spcAft>
              <a:buFont typeface="+mj-lt"/>
              <a:buAutoNum type="arabicPeriod"/>
            </a:pPr>
            <a:r>
              <a:rPr lang="en-US" sz="1800" dirty="0">
                <a:solidFill>
                  <a:srgbClr val="EEE9AA"/>
                </a:solidFill>
              </a:rPr>
              <a:t>Provide and confirm the ARCTICE vessel classification index;</a:t>
            </a:r>
          </a:p>
          <a:p>
            <a:pPr marL="514350" lvl="0" indent="-514350">
              <a:spcAft>
                <a:spcPts val="600"/>
              </a:spcAft>
              <a:buFont typeface="+mj-lt"/>
              <a:buAutoNum type="arabicPeriod"/>
            </a:pPr>
            <a:r>
              <a:rPr lang="en-US" sz="1800" dirty="0">
                <a:solidFill>
                  <a:srgbClr val="EEE9AA"/>
                </a:solidFill>
              </a:rPr>
              <a:t>Investigate other national models (in particular, Canadian programs)</a:t>
            </a:r>
          </a:p>
          <a:p>
            <a:pPr marL="514350" lvl="0" indent="-514350">
              <a:spcAft>
                <a:spcPts val="600"/>
              </a:spcAft>
              <a:buFont typeface="+mj-lt"/>
              <a:buAutoNum type="arabicPeriod"/>
            </a:pPr>
            <a:r>
              <a:rPr lang="en-US" sz="1800" dirty="0">
                <a:solidFill>
                  <a:srgbClr val="EEE9AA"/>
                </a:solidFill>
              </a:rPr>
              <a:t>Determine suitable environmental factors;</a:t>
            </a:r>
          </a:p>
          <a:p>
            <a:pPr marL="514350" lvl="0" indent="-514350">
              <a:spcAft>
                <a:spcPts val="600"/>
              </a:spcAft>
              <a:buFont typeface="+mj-lt"/>
              <a:buAutoNum type="arabicPeriod"/>
            </a:pPr>
            <a:r>
              <a:rPr lang="en-US" sz="1800" dirty="0">
                <a:solidFill>
                  <a:srgbClr val="EEE9AA"/>
                </a:solidFill>
              </a:rPr>
              <a:t>Integration of the index to a visualization tool as an aid to vessel mariner planning and underway activities;</a:t>
            </a:r>
          </a:p>
          <a:p>
            <a:pPr marL="514350" lvl="0" indent="-514350">
              <a:spcAft>
                <a:spcPts val="600"/>
              </a:spcAft>
              <a:buFont typeface="+mj-lt"/>
              <a:buAutoNum type="arabicPeriod"/>
            </a:pPr>
            <a:r>
              <a:rPr lang="en-US" sz="1800" dirty="0">
                <a:solidFill>
                  <a:srgbClr val="EEE9AA"/>
                </a:solidFill>
              </a:rPr>
              <a:t>Transition the ARCTICE to an operational destination.</a:t>
            </a:r>
          </a:p>
          <a:p>
            <a:pPr marL="514350" lvl="0" indent="-514350">
              <a:spcAft>
                <a:spcPts val="600"/>
              </a:spcAft>
              <a:buFont typeface="+mj-lt"/>
              <a:buAutoNum type="arabicPeriod"/>
            </a:pPr>
            <a:endParaRPr lang="en-US" sz="1800" dirty="0"/>
          </a:p>
        </p:txBody>
      </p:sp>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Prior Work Completed </a:t>
            </a:r>
          </a:p>
        </p:txBody>
      </p:sp>
      <p:pic>
        <p:nvPicPr>
          <p:cNvPr id="9" name="Picture 2">
            <a:extLst>
              <a:ext uri="{FF2B5EF4-FFF2-40B4-BE49-F238E27FC236}">
                <a16:creationId xmlns:a16="http://schemas.microsoft.com/office/drawing/2014/main" id="{A638049F-FA6F-4D33-A16E-FE6FAA9FFC5B}"/>
              </a:ext>
            </a:extLst>
          </p:cNvPr>
          <p:cNvPicPr>
            <a:picLocks noChangeAspect="1" noChangeArrowheads="1"/>
          </p:cNvPicPr>
          <p:nvPr/>
        </p:nvPicPr>
        <p:blipFill>
          <a:blip r:embed="rId2" cstate="hqprint">
            <a:extLst>
              <a:ext uri="{28A0092B-C50C-407E-A947-70E740481C1C}">
                <a14:useLocalDpi xmlns:a14="http://schemas.microsoft.com/office/drawing/2010/main"/>
              </a:ext>
            </a:extLst>
          </a:blip>
          <a:srcRect/>
          <a:stretch>
            <a:fillRect/>
          </a:stretch>
        </p:blipFill>
        <p:spPr bwMode="auto">
          <a:xfrm>
            <a:off x="8013940" y="1999056"/>
            <a:ext cx="3825592" cy="36426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A90C70D9-3648-6E41-8648-4B941EDFEEDE}"/>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27029991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10717309" cy="3829482"/>
          </a:xfrm>
        </p:spPr>
        <p:txBody>
          <a:bodyPr>
            <a:noAutofit/>
          </a:bodyPr>
          <a:lstStyle/>
          <a:p>
            <a:pPr marL="0" indent="0">
              <a:spcAft>
                <a:spcPts val="1200"/>
              </a:spcAft>
              <a:buNone/>
            </a:pPr>
            <a:r>
              <a:rPr lang="en-US" sz="2400" dirty="0">
                <a:solidFill>
                  <a:srgbClr val="92D050"/>
                </a:solidFill>
              </a:rPr>
              <a:t>Task 1: </a:t>
            </a:r>
            <a:r>
              <a:rPr lang="en-US" sz="2400" dirty="0"/>
              <a:t>Finalize the validation efforts for the ARCTICE algorithm. </a:t>
            </a:r>
            <a:r>
              <a:rPr lang="en-US" sz="2400" b="1" dirty="0">
                <a:solidFill>
                  <a:srgbClr val="92D050"/>
                </a:solidFill>
              </a:rPr>
              <a:t>Completed.</a:t>
            </a:r>
          </a:p>
          <a:p>
            <a:pPr marL="0" indent="0">
              <a:spcAft>
                <a:spcPts val="1200"/>
              </a:spcAft>
              <a:buNone/>
            </a:pPr>
            <a:r>
              <a:rPr lang="en-US" sz="2400" dirty="0">
                <a:solidFill>
                  <a:srgbClr val="92D050"/>
                </a:solidFill>
              </a:rPr>
              <a:t>Task 2: </a:t>
            </a:r>
            <a:r>
              <a:rPr lang="en-US" sz="2400" dirty="0"/>
              <a:t>Increase the accessibility of ARCTICE products. </a:t>
            </a:r>
            <a:r>
              <a:rPr lang="en-US" sz="2400" b="1" dirty="0">
                <a:solidFill>
                  <a:srgbClr val="92D050"/>
                </a:solidFill>
              </a:rPr>
              <a:t>Completed.</a:t>
            </a:r>
          </a:p>
          <a:p>
            <a:pPr marL="0" indent="0">
              <a:spcAft>
                <a:spcPts val="1200"/>
              </a:spcAft>
              <a:buNone/>
            </a:pPr>
            <a:r>
              <a:rPr lang="en-US" sz="2400" dirty="0">
                <a:solidFill>
                  <a:srgbClr val="92D050"/>
                </a:solidFill>
              </a:rPr>
              <a:t>Task 3: </a:t>
            </a:r>
            <a:r>
              <a:rPr lang="en-US" altLang="en-US" sz="2400" dirty="0"/>
              <a:t>Transition the ARCTICE to an operational destination. </a:t>
            </a:r>
            <a:r>
              <a:rPr lang="en-US" altLang="en-US" sz="2400" dirty="0">
                <a:solidFill>
                  <a:srgbClr val="FFFF00"/>
                </a:solidFill>
              </a:rPr>
              <a:t>Partially </a:t>
            </a:r>
            <a:r>
              <a:rPr lang="en-US" altLang="en-US" sz="2400" b="1" dirty="0">
                <a:solidFill>
                  <a:srgbClr val="FFFF00"/>
                </a:solidFill>
              </a:rPr>
              <a:t>Completed</a:t>
            </a:r>
            <a:r>
              <a:rPr lang="en-US" altLang="en-US" sz="2400" b="1" dirty="0">
                <a:solidFill>
                  <a:srgbClr val="92D050"/>
                </a:solidFill>
              </a:rPr>
              <a:t>.</a:t>
            </a:r>
          </a:p>
          <a:p>
            <a:pPr marL="0" indent="0">
              <a:spcAft>
                <a:spcPts val="1200"/>
              </a:spcAft>
              <a:buNone/>
            </a:pPr>
            <a:r>
              <a:rPr lang="en-US" altLang="en-US" sz="2400" dirty="0">
                <a:solidFill>
                  <a:srgbClr val="92D050"/>
                </a:solidFill>
              </a:rPr>
              <a:t>Task 4: </a:t>
            </a:r>
            <a:r>
              <a:rPr lang="en-US" altLang="en-US" sz="2400" dirty="0"/>
              <a:t>Investigate application of ARCTICE RIO charts to forecast Bering Strait traffic bound for a future Arctic Port in Nome, AK. </a:t>
            </a:r>
            <a:r>
              <a:rPr lang="en-US" altLang="en-US" sz="2400" b="1" dirty="0">
                <a:solidFill>
                  <a:srgbClr val="92D050"/>
                </a:solidFill>
              </a:rPr>
              <a:t>Completed.</a:t>
            </a:r>
          </a:p>
          <a:p>
            <a:pPr marL="0" indent="0">
              <a:spcAft>
                <a:spcPts val="1200"/>
              </a:spcAft>
              <a:buNone/>
            </a:pPr>
            <a:endParaRPr lang="en-US" altLang="en-US" sz="2400" dirty="0"/>
          </a:p>
          <a:p>
            <a:pPr>
              <a:spcAft>
                <a:spcPts val="1200"/>
              </a:spcAft>
              <a:buFontTx/>
              <a:buChar char="•"/>
            </a:pPr>
            <a:endParaRPr lang="en-US" altLang="en-US" sz="2400" dirty="0"/>
          </a:p>
        </p:txBody>
      </p:sp>
      <p:sp>
        <p:nvSpPr>
          <p:cNvPr id="6" name="Rectangle 5">
            <a:extLst>
              <a:ext uri="{FF2B5EF4-FFF2-40B4-BE49-F238E27FC236}">
                <a16:creationId xmlns:a16="http://schemas.microsoft.com/office/drawing/2014/main" id="{C28E255F-81D3-234C-ACD2-C54B486668EE}"/>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3262222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520404" y="1490663"/>
            <a:ext cx="5749169" cy="4037301"/>
          </a:xfrm>
        </p:spPr>
        <p:txBody>
          <a:bodyPr>
            <a:noAutofit/>
          </a:bodyPr>
          <a:lstStyle/>
          <a:p>
            <a:pPr marL="12700" lvl="1" indent="0">
              <a:spcAft>
                <a:spcPts val="1200"/>
              </a:spcAft>
              <a:buNone/>
            </a:pPr>
            <a:r>
              <a:rPr lang="en-US" sz="2000" b="1" dirty="0">
                <a:solidFill>
                  <a:srgbClr val="92D050"/>
                </a:solidFill>
              </a:rPr>
              <a:t>Task 1: </a:t>
            </a:r>
            <a:r>
              <a:rPr lang="en-US" sz="2000" b="1" dirty="0"/>
              <a:t>Finalize the validation efforts for the ARCTICE algorithm</a:t>
            </a:r>
            <a:r>
              <a:rPr lang="en-US" sz="2000" dirty="0"/>
              <a:t>. </a:t>
            </a:r>
          </a:p>
          <a:p>
            <a:pPr lvl="1">
              <a:spcAft>
                <a:spcPts val="1200"/>
              </a:spcAft>
            </a:pPr>
            <a:r>
              <a:rPr lang="en-US" altLang="en-US" sz="1800" dirty="0"/>
              <a:t>Received part of the ice data from USNIC on board Healy (acknowledgement to Sofia Montalvo, Michael Lowe and Bailey Miller from USNIC);</a:t>
            </a:r>
          </a:p>
          <a:p>
            <a:pPr lvl="1">
              <a:spcAft>
                <a:spcPts val="1200"/>
              </a:spcAft>
              <a:buFontTx/>
              <a:buChar char="•"/>
            </a:pPr>
            <a:r>
              <a:rPr lang="en-US" sz="1800" dirty="0"/>
              <a:t>The accuracy of the ARCTICE model was evaluated based on the 3 ranges of RIO values listed in Table 1. The accuracy of the ARCTICE model depends on the ship ice class. </a:t>
            </a:r>
            <a:endParaRPr lang="en-US" altLang="en-US" sz="1800" dirty="0"/>
          </a:p>
          <a:p>
            <a:pPr lvl="1">
              <a:spcAft>
                <a:spcPts val="1200"/>
              </a:spcAft>
              <a:buFontTx/>
              <a:buChar char="•"/>
            </a:pPr>
            <a:endParaRPr lang="en-US" altLang="en-US" sz="2000" dirty="0"/>
          </a:p>
          <a:p>
            <a:pPr>
              <a:spcAft>
                <a:spcPts val="1200"/>
              </a:spcAft>
              <a:buFontTx/>
              <a:buChar char="•"/>
            </a:pPr>
            <a:endParaRPr lang="en-US" altLang="en-US" sz="2400" dirty="0"/>
          </a:p>
        </p:txBody>
      </p:sp>
      <p:pic>
        <p:nvPicPr>
          <p:cNvPr id="6" name="Picture 5">
            <a:extLst>
              <a:ext uri="{FF2B5EF4-FFF2-40B4-BE49-F238E27FC236}">
                <a16:creationId xmlns:a16="http://schemas.microsoft.com/office/drawing/2014/main" id="{D395F9E6-7FC4-754A-ABC3-FDFCE8F9648B}"/>
              </a:ext>
            </a:extLst>
          </p:cNvPr>
          <p:cNvPicPr/>
          <p:nvPr/>
        </p:nvPicPr>
        <p:blipFill>
          <a:blip r:embed="rId2"/>
          <a:stretch>
            <a:fillRect/>
          </a:stretch>
        </p:blipFill>
        <p:spPr>
          <a:xfrm>
            <a:off x="6378733" y="1083251"/>
            <a:ext cx="5479415" cy="2047875"/>
          </a:xfrm>
          <a:prstGeom prst="rect">
            <a:avLst/>
          </a:prstGeom>
        </p:spPr>
      </p:pic>
      <p:sp>
        <p:nvSpPr>
          <p:cNvPr id="2" name="TextBox 1">
            <a:extLst>
              <a:ext uri="{FF2B5EF4-FFF2-40B4-BE49-F238E27FC236}">
                <a16:creationId xmlns:a16="http://schemas.microsoft.com/office/drawing/2014/main" id="{63770F38-7C51-E44A-B2DC-759E1DC2B363}"/>
              </a:ext>
            </a:extLst>
          </p:cNvPr>
          <p:cNvSpPr txBox="1"/>
          <p:nvPr/>
        </p:nvSpPr>
        <p:spPr>
          <a:xfrm>
            <a:off x="6378732" y="3275336"/>
            <a:ext cx="5479415" cy="313932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Franklin Gothic Book" panose="020B0503020102020204" pitchFamily="34" charset="0"/>
              </a:rPr>
              <a:t>For more ice-capable ships such as Healy, the model is accurate and indicated ‘normal sailing’ on all recorded locations. </a:t>
            </a:r>
          </a:p>
          <a:p>
            <a:pPr marL="285750" indent="-285750">
              <a:buFont typeface="Arial" panose="020B0604020202020204" pitchFamily="34" charset="0"/>
              <a:buChar char="•"/>
            </a:pPr>
            <a:r>
              <a:rPr lang="en-US" dirty="0">
                <a:latin typeface="Franklin Gothic Book" panose="020B0503020102020204" pitchFamily="34" charset="0"/>
              </a:rPr>
              <a:t>However, the input data used for the ARCTICE model sometimes underestimates the ice thickness, especially in the marginal ice zones, and therefore creates some discrepancies of RIO value for less ice-capable ships.</a:t>
            </a:r>
          </a:p>
          <a:p>
            <a:pPr marL="285750" indent="-285750">
              <a:buFont typeface="Arial" panose="020B0604020202020204" pitchFamily="34" charset="0"/>
              <a:buChar char="•"/>
            </a:pPr>
            <a:r>
              <a:rPr lang="en-US" dirty="0">
                <a:latin typeface="Franklin Gothic Book" panose="020B0503020102020204" pitchFamily="34" charset="0"/>
              </a:rPr>
              <a:t> For example, using the same data from Healy, the ARCTICE model accuracy is only 72% for an PC7 (least ice capable) ship.</a:t>
            </a:r>
            <a:endParaRPr lang="en-US" sz="1000" dirty="0">
              <a:solidFill>
                <a:srgbClr val="92D050"/>
              </a:solidFill>
              <a:latin typeface="Franklin Gothic Book" panose="020B0503020102020204" pitchFamily="34" charset="0"/>
            </a:endParaRPr>
          </a:p>
        </p:txBody>
      </p:sp>
      <p:sp>
        <p:nvSpPr>
          <p:cNvPr id="7" name="Rectangle 6">
            <a:extLst>
              <a:ext uri="{FF2B5EF4-FFF2-40B4-BE49-F238E27FC236}">
                <a16:creationId xmlns:a16="http://schemas.microsoft.com/office/drawing/2014/main" id="{5C6C2C9A-1095-D745-B93B-A7EDE9021BD9}"/>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3177500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162B2-9F90-0A47-BB9B-E5F5D6AE4F24}"/>
              </a:ext>
            </a:extLst>
          </p:cNvPr>
          <p:cNvSpPr>
            <a:spLocks noGrp="1"/>
          </p:cNvSpPr>
          <p:nvPr>
            <p:ph type="body" sz="quarter" idx="10"/>
          </p:nvPr>
        </p:nvSpPr>
        <p:spPr>
          <a:xfrm>
            <a:off x="548115" y="1601864"/>
            <a:ext cx="6656250" cy="3801409"/>
          </a:xfrm>
        </p:spPr>
        <p:txBody>
          <a:bodyPr>
            <a:normAutofit lnSpcReduction="10000"/>
          </a:bodyPr>
          <a:lstStyle/>
          <a:p>
            <a:r>
              <a:rPr lang="en-US" sz="2000" b="1" dirty="0">
                <a:solidFill>
                  <a:srgbClr val="92D050"/>
                </a:solidFill>
              </a:rPr>
              <a:t>Task 2: </a:t>
            </a:r>
            <a:r>
              <a:rPr lang="en-US" sz="2000" b="1" dirty="0"/>
              <a:t>Increase the accessibility of ARCTICE products</a:t>
            </a:r>
          </a:p>
          <a:p>
            <a:endParaRPr lang="en-US" sz="2000" dirty="0"/>
          </a:p>
          <a:p>
            <a:pPr marL="342900" indent="-342900">
              <a:buFont typeface="Arial" panose="020B0604020202020204" pitchFamily="34" charset="0"/>
              <a:buChar char="•"/>
            </a:pPr>
            <a:r>
              <a:rPr lang="en-US" sz="2000" dirty="0"/>
              <a:t>The research team, alongside Axiom employees, investigated ease of access and built a front-facing website for the products aimed for on-board and mobile device usage. </a:t>
            </a:r>
          </a:p>
          <a:p>
            <a:pPr marL="342900" indent="-342900">
              <a:buFont typeface="Arial" panose="020B0604020202020204" pitchFamily="34" charset="0"/>
              <a:buChar char="•"/>
            </a:pPr>
            <a:r>
              <a:rPr lang="en-US" sz="2000" dirty="0"/>
              <a:t>The website is </a:t>
            </a:r>
            <a:r>
              <a:rPr lang="en-US" sz="2000" u="sng" dirty="0">
                <a:hlinkClick r:id="rId2"/>
              </a:rPr>
              <a:t>https://arctice.srv.axds.co/</a:t>
            </a:r>
            <a:r>
              <a:rPr lang="en-US" sz="2000" dirty="0"/>
              <a:t>. The website also includes instructions for users to easily use the product. </a:t>
            </a:r>
          </a:p>
          <a:p>
            <a:pPr marL="342900" indent="-342900">
              <a:buFont typeface="Arial" panose="020B0604020202020204" pitchFamily="34" charset="0"/>
              <a:buChar char="•"/>
            </a:pPr>
            <a:r>
              <a:rPr lang="en-US" sz="2000" dirty="0"/>
              <a:t>Another value-added element proposed is the inclusion and offering of ArcGIS capable data sets allowing onshore use such as route planning.</a:t>
            </a:r>
          </a:p>
          <a:p>
            <a:endParaRPr lang="en-US" dirty="0"/>
          </a:p>
        </p:txBody>
      </p:sp>
      <p:sp>
        <p:nvSpPr>
          <p:cNvPr id="6" name="Title 1">
            <a:extLst>
              <a:ext uri="{FF2B5EF4-FFF2-40B4-BE49-F238E27FC236}">
                <a16:creationId xmlns:a16="http://schemas.microsoft.com/office/drawing/2014/main" id="{61A5CE4C-ADEB-1E42-9CE2-A4E62CDEF30D}"/>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pic>
        <p:nvPicPr>
          <p:cNvPr id="8" name="Picture 7" descr="Graphical user interface, application, website&#10;&#10;Description automatically generated">
            <a:extLst>
              <a:ext uri="{FF2B5EF4-FFF2-40B4-BE49-F238E27FC236}">
                <a16:creationId xmlns:a16="http://schemas.microsoft.com/office/drawing/2014/main" id="{FF15B199-4513-B74C-ABFB-AE2C1350AC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4365" y="1542912"/>
            <a:ext cx="4572000" cy="4114800"/>
          </a:xfrm>
          <a:prstGeom prst="rect">
            <a:avLst/>
          </a:prstGeom>
        </p:spPr>
      </p:pic>
      <p:sp>
        <p:nvSpPr>
          <p:cNvPr id="9" name="Text Placeholder 8">
            <a:extLst>
              <a:ext uri="{FF2B5EF4-FFF2-40B4-BE49-F238E27FC236}">
                <a16:creationId xmlns:a16="http://schemas.microsoft.com/office/drawing/2014/main" id="{E4921D93-5DC2-984A-A812-3CB72223C56F}"/>
              </a:ext>
            </a:extLst>
          </p:cNvPr>
          <p:cNvSpPr>
            <a:spLocks noGrp="1"/>
          </p:cNvSpPr>
          <p:nvPr>
            <p:ph type="body" sz="quarter" idx="17"/>
          </p:nvPr>
        </p:nvSpPr>
        <p:spPr>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981697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6162B2-9F90-0A47-BB9B-E5F5D6AE4F24}"/>
              </a:ext>
            </a:extLst>
          </p:cNvPr>
          <p:cNvSpPr>
            <a:spLocks noGrp="1"/>
          </p:cNvSpPr>
          <p:nvPr>
            <p:ph type="body" sz="quarter" idx="10"/>
          </p:nvPr>
        </p:nvSpPr>
        <p:spPr>
          <a:xfrm>
            <a:off x="548115" y="1601864"/>
            <a:ext cx="6656250" cy="3801409"/>
          </a:xfrm>
        </p:spPr>
        <p:txBody>
          <a:bodyPr>
            <a:normAutofit/>
          </a:bodyPr>
          <a:lstStyle/>
          <a:p>
            <a:r>
              <a:rPr lang="en-US" sz="2400" b="1" dirty="0">
                <a:solidFill>
                  <a:srgbClr val="92D050"/>
                </a:solidFill>
              </a:rPr>
              <a:t>Task 3: </a:t>
            </a:r>
            <a:r>
              <a:rPr lang="en-US" altLang="en-US" sz="2400" b="1" dirty="0"/>
              <a:t>Transition the ARCTICE to an operational destination</a:t>
            </a:r>
          </a:p>
          <a:p>
            <a:endParaRPr lang="en-US" sz="2000" dirty="0"/>
          </a:p>
          <a:p>
            <a:pPr marL="342900" indent="-342900">
              <a:buFont typeface="Arial" panose="020B0604020202020204" pitchFamily="34" charset="0"/>
              <a:buChar char="•"/>
            </a:pPr>
            <a:r>
              <a:rPr lang="en-US" sz="2400" dirty="0"/>
              <a:t>ARCTICE is operational and maintained by Axiom Data Science</a:t>
            </a:r>
          </a:p>
          <a:p>
            <a:pPr marL="342900" indent="-342900">
              <a:buFont typeface="Arial" panose="020B0604020202020204" pitchFamily="34" charset="0"/>
              <a:buChar char="•"/>
            </a:pPr>
            <a:r>
              <a:rPr lang="en-US" sz="2400" dirty="0"/>
              <a:t>Final federally-owned operational destination is currently under discussion. Working to maintain longevity of the system.</a:t>
            </a:r>
          </a:p>
          <a:p>
            <a:endParaRPr lang="en-US" dirty="0"/>
          </a:p>
        </p:txBody>
      </p:sp>
      <p:sp>
        <p:nvSpPr>
          <p:cNvPr id="6" name="Title 1">
            <a:extLst>
              <a:ext uri="{FF2B5EF4-FFF2-40B4-BE49-F238E27FC236}">
                <a16:creationId xmlns:a16="http://schemas.microsoft.com/office/drawing/2014/main" id="{61A5CE4C-ADEB-1E42-9CE2-A4E62CDEF30D}"/>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7" name="Text Placeholder 6">
            <a:extLst>
              <a:ext uri="{FF2B5EF4-FFF2-40B4-BE49-F238E27FC236}">
                <a16:creationId xmlns:a16="http://schemas.microsoft.com/office/drawing/2014/main" id="{308BF3CC-94D8-B44F-9909-420C6BAF75B7}"/>
              </a:ext>
            </a:extLst>
          </p:cNvPr>
          <p:cNvSpPr>
            <a:spLocks noGrp="1"/>
          </p:cNvSpPr>
          <p:nvPr>
            <p:ph type="body" sz="quarter" idx="17"/>
          </p:nvPr>
        </p:nvSpPr>
        <p:spPr>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1408121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400" dirty="0">
                <a:solidFill>
                  <a:srgbClr val="EEE9AA"/>
                </a:solidFill>
              </a:rPr>
              <a:t>Project year 8 workplan</a:t>
            </a:r>
          </a:p>
        </p:txBody>
      </p:sp>
      <p:sp>
        <p:nvSpPr>
          <p:cNvPr id="5" name="Content Placeholder 2">
            <a:extLst>
              <a:ext uri="{FF2B5EF4-FFF2-40B4-BE49-F238E27FC236}">
                <a16:creationId xmlns:a16="http://schemas.microsoft.com/office/drawing/2014/main" id="{737BCCF6-9A6C-0742-837A-3EE3102FEB3B}"/>
              </a:ext>
            </a:extLst>
          </p:cNvPr>
          <p:cNvSpPr>
            <a:spLocks noGrp="1"/>
          </p:cNvSpPr>
          <p:nvPr>
            <p:ph idx="4294967295"/>
          </p:nvPr>
        </p:nvSpPr>
        <p:spPr>
          <a:xfrm>
            <a:off x="629564" y="1490663"/>
            <a:ext cx="11014322" cy="2682875"/>
          </a:xfrm>
        </p:spPr>
        <p:txBody>
          <a:bodyPr>
            <a:noAutofit/>
          </a:bodyPr>
          <a:lstStyle/>
          <a:p>
            <a:pPr marL="0" indent="0">
              <a:spcAft>
                <a:spcPts val="1200"/>
              </a:spcAft>
              <a:buNone/>
            </a:pPr>
            <a:r>
              <a:rPr lang="en-US" altLang="en-US" sz="2400" b="1" dirty="0">
                <a:solidFill>
                  <a:srgbClr val="92D050"/>
                </a:solidFill>
              </a:rPr>
              <a:t>Task 4: </a:t>
            </a:r>
            <a:r>
              <a:rPr lang="en-US" altLang="en-US" sz="2400" b="1" dirty="0"/>
              <a:t>Investigate application of ARCTICE RIO charts to forecast Bering Strait traffic bound for a future Arctic Port in Nome, AK </a:t>
            </a:r>
          </a:p>
          <a:p>
            <a:pPr>
              <a:spcAft>
                <a:spcPts val="1200"/>
              </a:spcAft>
            </a:pPr>
            <a:r>
              <a:rPr lang="en-US" altLang="en-US" sz="2400" dirty="0"/>
              <a:t>Investigated application of ARCTICE RIO charts to forecast Bering Strait traffic bound for a future Arctic Port in Nome, AK:</a:t>
            </a:r>
          </a:p>
          <a:p>
            <a:pPr lvl="1">
              <a:spcAft>
                <a:spcPts val="1200"/>
              </a:spcAft>
              <a:buFontTx/>
              <a:buChar char="•"/>
            </a:pPr>
            <a:r>
              <a:rPr lang="en-US" altLang="en-US" sz="2000" dirty="0"/>
              <a:t>Analyzed ARCTICE data for year 2021 at Bering Strait;</a:t>
            </a:r>
          </a:p>
          <a:p>
            <a:pPr lvl="1">
              <a:spcAft>
                <a:spcPts val="1200"/>
              </a:spcAft>
              <a:buFontTx/>
              <a:buChar char="•"/>
            </a:pPr>
            <a:r>
              <a:rPr lang="en-US" altLang="en-US" sz="2000" dirty="0"/>
              <a:t>The days of safe passage at Bering Strait in year 2021 for various ice class vessels are listed in Table. </a:t>
            </a:r>
          </a:p>
          <a:p>
            <a:pPr lvl="1">
              <a:spcAft>
                <a:spcPts val="1200"/>
              </a:spcAft>
              <a:buFontTx/>
              <a:buChar char="•"/>
            </a:pPr>
            <a:endParaRPr lang="en-US" altLang="en-US" sz="2000" dirty="0"/>
          </a:p>
          <a:p>
            <a:pPr marL="0" indent="0">
              <a:spcAft>
                <a:spcPts val="1200"/>
              </a:spcAft>
              <a:buNone/>
            </a:pPr>
            <a:endParaRPr lang="en-US" altLang="en-US" sz="2400" dirty="0"/>
          </a:p>
          <a:p>
            <a:pPr>
              <a:spcAft>
                <a:spcPts val="1200"/>
              </a:spcAft>
              <a:buFontTx/>
              <a:buChar char="•"/>
            </a:pPr>
            <a:endParaRPr lang="en-US" altLang="en-US" sz="2400" dirty="0"/>
          </a:p>
        </p:txBody>
      </p:sp>
      <p:graphicFrame>
        <p:nvGraphicFramePr>
          <p:cNvPr id="3" name="Table 2">
            <a:extLst>
              <a:ext uri="{FF2B5EF4-FFF2-40B4-BE49-F238E27FC236}">
                <a16:creationId xmlns:a16="http://schemas.microsoft.com/office/drawing/2014/main" id="{0C294CCC-DFC3-44B1-A8A8-50ED647BF750}"/>
              </a:ext>
            </a:extLst>
          </p:cNvPr>
          <p:cNvGraphicFramePr>
            <a:graphicFrameLocks noGrp="1"/>
          </p:cNvGraphicFramePr>
          <p:nvPr>
            <p:extLst>
              <p:ext uri="{D42A27DB-BD31-4B8C-83A1-F6EECF244321}">
                <p14:modId xmlns:p14="http://schemas.microsoft.com/office/powerpoint/2010/main" val="1287254689"/>
              </p:ext>
            </p:extLst>
          </p:nvPr>
        </p:nvGraphicFramePr>
        <p:xfrm>
          <a:off x="1076978" y="4707254"/>
          <a:ext cx="10119493" cy="1320165"/>
        </p:xfrm>
        <a:graphic>
          <a:graphicData uri="http://schemas.openxmlformats.org/drawingml/2006/table">
            <a:tbl>
              <a:tblPr firstRow="1" bandRow="1">
                <a:tableStyleId>{5C22544A-7EE6-4342-B048-85BDC9FD1C3A}</a:tableStyleId>
              </a:tblPr>
              <a:tblGrid>
                <a:gridCol w="2001328">
                  <a:extLst>
                    <a:ext uri="{9D8B030D-6E8A-4147-A177-3AD203B41FA5}">
                      <a16:colId xmlns:a16="http://schemas.microsoft.com/office/drawing/2014/main" val="937139734"/>
                    </a:ext>
                  </a:extLst>
                </a:gridCol>
                <a:gridCol w="738015">
                  <a:extLst>
                    <a:ext uri="{9D8B030D-6E8A-4147-A177-3AD203B41FA5}">
                      <a16:colId xmlns:a16="http://schemas.microsoft.com/office/drawing/2014/main" val="2577534107"/>
                    </a:ext>
                  </a:extLst>
                </a:gridCol>
                <a:gridCol w="738015">
                  <a:extLst>
                    <a:ext uri="{9D8B030D-6E8A-4147-A177-3AD203B41FA5}">
                      <a16:colId xmlns:a16="http://schemas.microsoft.com/office/drawing/2014/main" val="2173807665"/>
                    </a:ext>
                  </a:extLst>
                </a:gridCol>
                <a:gridCol w="738015">
                  <a:extLst>
                    <a:ext uri="{9D8B030D-6E8A-4147-A177-3AD203B41FA5}">
                      <a16:colId xmlns:a16="http://schemas.microsoft.com/office/drawing/2014/main" val="2827721753"/>
                    </a:ext>
                  </a:extLst>
                </a:gridCol>
                <a:gridCol w="738015">
                  <a:extLst>
                    <a:ext uri="{9D8B030D-6E8A-4147-A177-3AD203B41FA5}">
                      <a16:colId xmlns:a16="http://schemas.microsoft.com/office/drawing/2014/main" val="1176061351"/>
                    </a:ext>
                  </a:extLst>
                </a:gridCol>
                <a:gridCol w="738015">
                  <a:extLst>
                    <a:ext uri="{9D8B030D-6E8A-4147-A177-3AD203B41FA5}">
                      <a16:colId xmlns:a16="http://schemas.microsoft.com/office/drawing/2014/main" val="3653013020"/>
                    </a:ext>
                  </a:extLst>
                </a:gridCol>
                <a:gridCol w="738015">
                  <a:extLst>
                    <a:ext uri="{9D8B030D-6E8A-4147-A177-3AD203B41FA5}">
                      <a16:colId xmlns:a16="http://schemas.microsoft.com/office/drawing/2014/main" val="1174216578"/>
                    </a:ext>
                  </a:extLst>
                </a:gridCol>
                <a:gridCol w="738015">
                  <a:extLst>
                    <a:ext uri="{9D8B030D-6E8A-4147-A177-3AD203B41FA5}">
                      <a16:colId xmlns:a16="http://schemas.microsoft.com/office/drawing/2014/main" val="602871353"/>
                    </a:ext>
                  </a:extLst>
                </a:gridCol>
                <a:gridCol w="738015">
                  <a:extLst>
                    <a:ext uri="{9D8B030D-6E8A-4147-A177-3AD203B41FA5}">
                      <a16:colId xmlns:a16="http://schemas.microsoft.com/office/drawing/2014/main" val="3488048821"/>
                    </a:ext>
                  </a:extLst>
                </a:gridCol>
                <a:gridCol w="738015">
                  <a:extLst>
                    <a:ext uri="{9D8B030D-6E8A-4147-A177-3AD203B41FA5}">
                      <a16:colId xmlns:a16="http://schemas.microsoft.com/office/drawing/2014/main" val="2455601948"/>
                    </a:ext>
                  </a:extLst>
                </a:gridCol>
                <a:gridCol w="738015">
                  <a:extLst>
                    <a:ext uri="{9D8B030D-6E8A-4147-A177-3AD203B41FA5}">
                      <a16:colId xmlns:a16="http://schemas.microsoft.com/office/drawing/2014/main" val="2202658852"/>
                    </a:ext>
                  </a:extLst>
                </a:gridCol>
                <a:gridCol w="738015">
                  <a:extLst>
                    <a:ext uri="{9D8B030D-6E8A-4147-A177-3AD203B41FA5}">
                      <a16:colId xmlns:a16="http://schemas.microsoft.com/office/drawing/2014/main" val="3381375074"/>
                    </a:ext>
                  </a:extLst>
                </a:gridCol>
              </a:tblGrid>
              <a:tr h="370840">
                <a:tc>
                  <a:txBody>
                    <a:bodyPr/>
                    <a:lstStyle/>
                    <a:p>
                      <a:r>
                        <a:rPr lang="en-US" sz="2000" dirty="0">
                          <a:latin typeface="+mn-lt"/>
                        </a:rPr>
                        <a:t>Vessel ice class</a:t>
                      </a:r>
                    </a:p>
                  </a:txBody>
                  <a:tcPr anchor="ctr"/>
                </a:tc>
                <a:tc>
                  <a:txBody>
                    <a:bodyPr/>
                    <a:lstStyle/>
                    <a:p>
                      <a:pPr algn="ctr" fontAlgn="b"/>
                      <a:r>
                        <a:rPr lang="en-US" sz="2000" b="0" i="0" u="none" strike="noStrike" dirty="0">
                          <a:solidFill>
                            <a:srgbClr val="000000"/>
                          </a:solidFill>
                          <a:effectLst/>
                          <a:latin typeface="+mn-lt"/>
                        </a:rPr>
                        <a:t>PC1</a:t>
                      </a:r>
                    </a:p>
                  </a:txBody>
                  <a:tcPr marL="9525" marR="9525" marT="9525" marB="0" anchor="ctr"/>
                </a:tc>
                <a:tc>
                  <a:txBody>
                    <a:bodyPr/>
                    <a:lstStyle/>
                    <a:p>
                      <a:pPr algn="ctr" fontAlgn="b"/>
                      <a:r>
                        <a:rPr lang="en-US" sz="2000" b="0" i="0" u="none" strike="noStrike" dirty="0">
                          <a:solidFill>
                            <a:srgbClr val="000000"/>
                          </a:solidFill>
                          <a:effectLst/>
                          <a:latin typeface="+mn-lt"/>
                        </a:rPr>
                        <a:t>PC2</a:t>
                      </a:r>
                    </a:p>
                  </a:txBody>
                  <a:tcPr marL="9525" marR="9525" marT="9525" marB="0" anchor="ctr"/>
                </a:tc>
                <a:tc>
                  <a:txBody>
                    <a:bodyPr/>
                    <a:lstStyle/>
                    <a:p>
                      <a:pPr algn="ctr" fontAlgn="b"/>
                      <a:r>
                        <a:rPr lang="en-US" sz="2000" b="0" i="0" u="none" strike="noStrike" dirty="0">
                          <a:solidFill>
                            <a:srgbClr val="000000"/>
                          </a:solidFill>
                          <a:effectLst/>
                          <a:latin typeface="+mn-lt"/>
                        </a:rPr>
                        <a:t>PC3</a:t>
                      </a:r>
                    </a:p>
                  </a:txBody>
                  <a:tcPr marL="9525" marR="9525" marT="9525" marB="0" anchor="ctr"/>
                </a:tc>
                <a:tc>
                  <a:txBody>
                    <a:bodyPr/>
                    <a:lstStyle/>
                    <a:p>
                      <a:pPr algn="ctr" fontAlgn="b"/>
                      <a:r>
                        <a:rPr lang="en-US" sz="2000" b="0" i="0" u="none" strike="noStrike" dirty="0">
                          <a:solidFill>
                            <a:srgbClr val="000000"/>
                          </a:solidFill>
                          <a:effectLst/>
                          <a:latin typeface="+mn-lt"/>
                        </a:rPr>
                        <a:t>PC4</a:t>
                      </a:r>
                    </a:p>
                  </a:txBody>
                  <a:tcPr marL="9525" marR="9525" marT="9525" marB="0" anchor="ctr"/>
                </a:tc>
                <a:tc>
                  <a:txBody>
                    <a:bodyPr/>
                    <a:lstStyle/>
                    <a:p>
                      <a:pPr algn="ctr" fontAlgn="b"/>
                      <a:r>
                        <a:rPr lang="en-US" sz="2000" b="0" i="0" u="none" strike="noStrike" dirty="0">
                          <a:solidFill>
                            <a:srgbClr val="000000"/>
                          </a:solidFill>
                          <a:effectLst/>
                          <a:latin typeface="+mn-lt"/>
                        </a:rPr>
                        <a:t>PC5</a:t>
                      </a:r>
                    </a:p>
                  </a:txBody>
                  <a:tcPr marL="9525" marR="9525" marT="9525" marB="0" anchor="ctr"/>
                </a:tc>
                <a:tc>
                  <a:txBody>
                    <a:bodyPr/>
                    <a:lstStyle/>
                    <a:p>
                      <a:pPr algn="ctr" fontAlgn="b"/>
                      <a:r>
                        <a:rPr lang="en-US" sz="2000" b="0" i="0" u="none" strike="noStrike" dirty="0">
                          <a:solidFill>
                            <a:srgbClr val="000000"/>
                          </a:solidFill>
                          <a:effectLst/>
                          <a:latin typeface="+mn-lt"/>
                        </a:rPr>
                        <a:t>PC6</a:t>
                      </a:r>
                    </a:p>
                  </a:txBody>
                  <a:tcPr marL="9525" marR="9525" marT="9525" marB="0" anchor="ctr"/>
                </a:tc>
                <a:tc>
                  <a:txBody>
                    <a:bodyPr/>
                    <a:lstStyle/>
                    <a:p>
                      <a:pPr algn="ctr" fontAlgn="b"/>
                      <a:r>
                        <a:rPr lang="en-US" sz="2000" b="0" i="0" u="none" strike="noStrike" dirty="0">
                          <a:solidFill>
                            <a:srgbClr val="000000"/>
                          </a:solidFill>
                          <a:effectLst/>
                          <a:latin typeface="+mn-lt"/>
                        </a:rPr>
                        <a:t>PC7</a:t>
                      </a:r>
                    </a:p>
                  </a:txBody>
                  <a:tcPr marL="9525" marR="9525" marT="9525" marB="0" anchor="ctr"/>
                </a:tc>
                <a:tc>
                  <a:txBody>
                    <a:bodyPr/>
                    <a:lstStyle/>
                    <a:p>
                      <a:pPr algn="ctr" fontAlgn="b"/>
                      <a:r>
                        <a:rPr lang="en-US" sz="2000" b="0" i="0" u="none" strike="noStrike" dirty="0">
                          <a:solidFill>
                            <a:srgbClr val="000000"/>
                          </a:solidFill>
                          <a:effectLst/>
                          <a:latin typeface="+mn-lt"/>
                        </a:rPr>
                        <a:t>1A super</a:t>
                      </a:r>
                    </a:p>
                  </a:txBody>
                  <a:tcPr marL="9525" marR="9525" marT="9525" marB="0" anchor="ctr"/>
                </a:tc>
                <a:tc>
                  <a:txBody>
                    <a:bodyPr/>
                    <a:lstStyle/>
                    <a:p>
                      <a:pPr algn="ctr" fontAlgn="b"/>
                      <a:r>
                        <a:rPr lang="en-US" sz="2000" b="0" i="0" u="none" strike="noStrike" dirty="0">
                          <a:solidFill>
                            <a:srgbClr val="000000"/>
                          </a:solidFill>
                          <a:effectLst/>
                          <a:latin typeface="+mn-lt"/>
                        </a:rPr>
                        <a:t>1A</a:t>
                      </a:r>
                    </a:p>
                  </a:txBody>
                  <a:tcPr marL="9525" marR="9525" marT="9525" marB="0" anchor="ctr"/>
                </a:tc>
                <a:tc>
                  <a:txBody>
                    <a:bodyPr/>
                    <a:lstStyle/>
                    <a:p>
                      <a:pPr algn="ctr" fontAlgn="b"/>
                      <a:r>
                        <a:rPr lang="en-US" sz="2000" b="0" i="0" u="none" strike="noStrike" dirty="0">
                          <a:solidFill>
                            <a:srgbClr val="000000"/>
                          </a:solidFill>
                          <a:effectLst/>
                          <a:latin typeface="+mn-lt"/>
                        </a:rPr>
                        <a:t>1B</a:t>
                      </a:r>
                    </a:p>
                  </a:txBody>
                  <a:tcPr marL="9525" marR="9525" marT="9525" marB="0" anchor="ctr"/>
                </a:tc>
                <a:tc>
                  <a:txBody>
                    <a:bodyPr/>
                    <a:lstStyle/>
                    <a:p>
                      <a:pPr algn="ctr" fontAlgn="b"/>
                      <a:r>
                        <a:rPr lang="en-US" sz="2000" b="0" i="0" u="none" strike="noStrike" dirty="0">
                          <a:solidFill>
                            <a:srgbClr val="000000"/>
                          </a:solidFill>
                          <a:effectLst/>
                          <a:latin typeface="+mn-lt"/>
                        </a:rPr>
                        <a:t>1C</a:t>
                      </a:r>
                    </a:p>
                  </a:txBody>
                  <a:tcPr marL="9525" marR="9525" marT="9525" marB="0" anchor="ctr"/>
                </a:tc>
                <a:extLst>
                  <a:ext uri="{0D108BD9-81ED-4DB2-BD59-A6C34878D82A}">
                    <a16:rowId xmlns:a16="http://schemas.microsoft.com/office/drawing/2014/main" val="2574014889"/>
                  </a:ext>
                </a:extLst>
              </a:tr>
              <a:tr h="370840">
                <a:tc>
                  <a:txBody>
                    <a:bodyPr/>
                    <a:lstStyle/>
                    <a:p>
                      <a:r>
                        <a:rPr lang="en-US" sz="2000" dirty="0">
                          <a:solidFill>
                            <a:schemeClr val="bg1"/>
                          </a:solidFill>
                          <a:latin typeface="+mn-lt"/>
                        </a:rPr>
                        <a:t>Days for safe passage in 2021</a:t>
                      </a:r>
                    </a:p>
                  </a:txBody>
                  <a:tcPr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362</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359</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352</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317</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275</a:t>
                      </a:r>
                    </a:p>
                  </a:txBody>
                  <a:tcPr marL="9525" marR="9525" marT="9525" marB="0" anchor="ctr"/>
                </a:tc>
                <a:tc>
                  <a:txBody>
                    <a:bodyPr/>
                    <a:lstStyle/>
                    <a:p>
                      <a:pPr algn="ctr" fontAlgn="b"/>
                      <a:r>
                        <a:rPr lang="en-US" sz="2000" b="0" i="0" u="none" strike="noStrike" dirty="0">
                          <a:solidFill>
                            <a:srgbClr val="000000"/>
                          </a:solidFill>
                          <a:effectLst/>
                          <a:latin typeface="Calibri" panose="020F0502020204030204" pitchFamily="34" charset="0"/>
                        </a:rPr>
                        <a:t>254</a:t>
                      </a:r>
                    </a:p>
                  </a:txBody>
                  <a:tcPr marL="9525" marR="9525" marT="9525" marB="0" anchor="ctr"/>
                </a:tc>
                <a:extLst>
                  <a:ext uri="{0D108BD9-81ED-4DB2-BD59-A6C34878D82A}">
                    <a16:rowId xmlns:a16="http://schemas.microsoft.com/office/drawing/2014/main" val="2447011096"/>
                  </a:ext>
                </a:extLst>
              </a:tr>
            </a:tbl>
          </a:graphicData>
        </a:graphic>
      </p:graphicFrame>
      <p:sp>
        <p:nvSpPr>
          <p:cNvPr id="6" name="Rectangle 5">
            <a:extLst>
              <a:ext uri="{FF2B5EF4-FFF2-40B4-BE49-F238E27FC236}">
                <a16:creationId xmlns:a16="http://schemas.microsoft.com/office/drawing/2014/main" id="{8D88AD7C-D8F8-AB40-AA0C-922827B51621}"/>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14144809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989" y="1491270"/>
            <a:ext cx="5920764" cy="2921241"/>
          </a:xfrm>
          <a:prstGeom prst="rect">
            <a:avLst/>
          </a:prstGeom>
        </p:spPr>
        <p:txBody>
          <a:bodyPr vert="horz" lIns="91440" tIns="45720" rIns="91440" bIns="45720" rtlCol="0">
            <a:normAutofit fontScale="92500" lnSpcReduction="20000"/>
          </a:bodyPr>
          <a:lstStyle/>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Feedback…</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What are we missing?</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What can we improve?</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pic>
        <p:nvPicPr>
          <p:cNvPr id="6" name="Picture Placeholder 4" descr="A large ship in the snow&#10;&#10;Description automatically generated">
            <a:extLst>
              <a:ext uri="{FF2B5EF4-FFF2-40B4-BE49-F238E27FC236}">
                <a16:creationId xmlns:a16="http://schemas.microsoft.com/office/drawing/2014/main" id="{D9A7BD7A-D72A-E04F-B583-6124BE9A906F}"/>
              </a:ext>
            </a:extLst>
          </p:cNvPr>
          <p:cNvPicPr>
            <a:picLocks noChangeAspect="1"/>
          </p:cNvPicPr>
          <p:nvPr/>
        </p:nvPicPr>
        <p:blipFill>
          <a:blip r:embed="rId3" cstate="hqprint">
            <a:extLst>
              <a:ext uri="{28A0092B-C50C-407E-A947-70E740481C1C}">
                <a14:useLocalDpi xmlns:a14="http://schemas.microsoft.com/office/drawing/2010/main"/>
              </a:ext>
            </a:extLst>
          </a:blip>
          <a:srcRect/>
          <a:stretch>
            <a:fillRect/>
          </a:stretch>
        </p:blipFill>
        <p:spPr>
          <a:xfrm>
            <a:off x="7218185" y="1746208"/>
            <a:ext cx="3733800" cy="2244725"/>
          </a:xfrm>
          <a:prstGeom prst="rect">
            <a:avLst/>
          </a:prstGeom>
        </p:spPr>
      </p:pic>
      <p:sp>
        <p:nvSpPr>
          <p:cNvPr id="7" name="Title 1">
            <a:extLst>
              <a:ext uri="{FF2B5EF4-FFF2-40B4-BE49-F238E27FC236}">
                <a16:creationId xmlns:a16="http://schemas.microsoft.com/office/drawing/2014/main" id="{25D2C411-3809-4242-9BD0-EF772C389928}"/>
              </a:ext>
            </a:extLst>
          </p:cNvPr>
          <p:cNvSpPr txBox="1">
            <a:spLocks/>
          </p:cNvSpPr>
          <p:nvPr/>
        </p:nvSpPr>
        <p:spPr>
          <a:xfrm>
            <a:off x="548114" y="457200"/>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Ready for Questions</a:t>
            </a:r>
            <a:endParaRPr lang="en-US" sz="2800" dirty="0">
              <a:solidFill>
                <a:srgbClr val="EEE9AA"/>
              </a:solidFill>
            </a:endParaRPr>
          </a:p>
        </p:txBody>
      </p:sp>
      <p:sp>
        <p:nvSpPr>
          <p:cNvPr id="5" name="Rectangle 4">
            <a:extLst>
              <a:ext uri="{FF2B5EF4-FFF2-40B4-BE49-F238E27FC236}">
                <a16:creationId xmlns:a16="http://schemas.microsoft.com/office/drawing/2014/main" id="{6198D683-0CC2-6343-8378-8434F2A335E1}"/>
              </a:ext>
            </a:extLst>
          </p:cNvPr>
          <p:cNvSpPr/>
          <p:nvPr/>
        </p:nvSpPr>
        <p:spPr>
          <a:xfrm>
            <a:off x="629564" y="0"/>
            <a:ext cx="4375300" cy="307777"/>
          </a:xfrm>
          <a:prstGeom prst="rect">
            <a:avLst/>
          </a:prstGeom>
        </p:spPr>
        <p:txBody>
          <a:bodyPr wrap="none">
            <a:spAutoFit/>
          </a:bodyPr>
          <a:lstStyle/>
          <a:p>
            <a:r>
              <a:rPr lang="en-US" sz="1400" dirty="0">
                <a:solidFill>
                  <a:srgbClr val="00B0F0"/>
                </a:solidFill>
                <a:latin typeface="Franklin Gothic Book" panose="020B0503020102020204" pitchFamily="34" charset="0"/>
              </a:rPr>
              <a:t>ADAC Program Year 8 Annual Meeting 19-20 April 2022</a:t>
            </a:r>
          </a:p>
        </p:txBody>
      </p:sp>
    </p:spTree>
    <p:extLst>
      <p:ext uri="{BB962C8B-B14F-4D97-AF65-F5344CB8AC3E}">
        <p14:creationId xmlns:p14="http://schemas.microsoft.com/office/powerpoint/2010/main" val="627570310"/>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10230</TotalTime>
  <Words>1324</Words>
  <Application>Microsoft Office PowerPoint</Application>
  <PresentationFormat>Widescreen</PresentationFormat>
  <Paragraphs>131</Paragraphs>
  <Slides>13</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Franklin Gothic Book</vt:lpstr>
      <vt:lpstr>Franklin Gothic Medium Cond</vt:lpstr>
      <vt:lpstr>Office Theme</vt:lpstr>
      <vt:lpstr> ADAC Year 8 Annual Meeting  ...Via Conference Call, 20-21 April 2022 ADAC Project Briefing Arctic Ice Condition Index</vt:lpstr>
      <vt:lpstr>PowerPoint Presentation</vt:lpstr>
      <vt:lpstr>PowerPoint Presentation</vt:lpstr>
      <vt:lpstr>PowerPoint Presentation</vt:lpstr>
      <vt:lpstr>PowerPoint Presentation</vt:lpstr>
      <vt:lpstr>Arctic Ice Conditions Index (ARCTICE)   Description and Baseline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Connor Keesecker</cp:lastModifiedBy>
  <cp:revision>282</cp:revision>
  <cp:lastPrinted>2018-08-30T21:44:35Z</cp:lastPrinted>
  <dcterms:created xsi:type="dcterms:W3CDTF">2018-01-03T22:04:18Z</dcterms:created>
  <dcterms:modified xsi:type="dcterms:W3CDTF">2022-04-15T17:51:55Z</dcterms:modified>
</cp:coreProperties>
</file>